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99" r:id="rId2"/>
    <p:sldId id="291" r:id="rId3"/>
    <p:sldId id="305" r:id="rId4"/>
    <p:sldId id="274" r:id="rId5"/>
    <p:sldId id="437" r:id="rId6"/>
    <p:sldId id="426" r:id="rId7"/>
    <p:sldId id="410" r:id="rId8"/>
    <p:sldId id="428" r:id="rId9"/>
    <p:sldId id="429" r:id="rId10"/>
    <p:sldId id="275" r:id="rId11"/>
    <p:sldId id="276" r:id="rId12"/>
    <p:sldId id="277" r:id="rId13"/>
    <p:sldId id="278" r:id="rId14"/>
    <p:sldId id="279" r:id="rId15"/>
    <p:sldId id="394" r:id="rId16"/>
    <p:sldId id="385" r:id="rId17"/>
    <p:sldId id="386" r:id="rId18"/>
    <p:sldId id="395" r:id="rId19"/>
    <p:sldId id="396" r:id="rId20"/>
    <p:sldId id="430" r:id="rId21"/>
    <p:sldId id="389" r:id="rId22"/>
    <p:sldId id="431" r:id="rId23"/>
    <p:sldId id="432" r:id="rId24"/>
    <p:sldId id="433" r:id="rId25"/>
    <p:sldId id="434" r:id="rId26"/>
    <p:sldId id="435" r:id="rId27"/>
    <p:sldId id="438" r:id="rId28"/>
    <p:sldId id="414" r:id="rId29"/>
    <p:sldId id="439" r:id="rId30"/>
    <p:sldId id="440" r:id="rId31"/>
    <p:sldId id="408" r:id="rId32"/>
    <p:sldId id="415" r:id="rId33"/>
    <p:sldId id="400" r:id="rId34"/>
    <p:sldId id="425" r:id="rId35"/>
    <p:sldId id="417" r:id="rId36"/>
    <p:sldId id="418" r:id="rId37"/>
    <p:sldId id="419" r:id="rId38"/>
    <p:sldId id="420" r:id="rId39"/>
    <p:sldId id="421" r:id="rId40"/>
    <p:sldId id="422" r:id="rId41"/>
    <p:sldId id="401" r:id="rId42"/>
    <p:sldId id="402" r:id="rId43"/>
    <p:sldId id="411" r:id="rId44"/>
    <p:sldId id="441" r:id="rId45"/>
    <p:sldId id="403" r:id="rId46"/>
    <p:sldId id="404" r:id="rId47"/>
    <p:sldId id="405" r:id="rId48"/>
    <p:sldId id="409" r:id="rId49"/>
  </p:sldIdLst>
  <p:sldSz cx="16256000" cy="9144000"/>
  <p:notesSz cx="6858000" cy="9144000"/>
  <p:defaultTextStyle>
    <a:lvl1pPr algn="ctr" defTabSz="546100">
      <a:defRPr sz="3800">
        <a:latin typeface="+mn-lt"/>
        <a:ea typeface="+mn-ea"/>
        <a:cs typeface="+mn-cs"/>
        <a:sym typeface="Gill Sans"/>
      </a:defRPr>
    </a:lvl1pPr>
    <a:lvl2pPr indent="342900" algn="ctr" defTabSz="546100">
      <a:defRPr sz="3800">
        <a:latin typeface="+mn-lt"/>
        <a:ea typeface="+mn-ea"/>
        <a:cs typeface="+mn-cs"/>
        <a:sym typeface="Gill Sans"/>
      </a:defRPr>
    </a:lvl2pPr>
    <a:lvl3pPr indent="685800" algn="ctr" defTabSz="546100">
      <a:defRPr sz="3800">
        <a:latin typeface="+mn-lt"/>
        <a:ea typeface="+mn-ea"/>
        <a:cs typeface="+mn-cs"/>
        <a:sym typeface="Gill Sans"/>
      </a:defRPr>
    </a:lvl3pPr>
    <a:lvl4pPr indent="1028700" algn="ctr" defTabSz="546100">
      <a:defRPr sz="3800">
        <a:latin typeface="+mn-lt"/>
        <a:ea typeface="+mn-ea"/>
        <a:cs typeface="+mn-cs"/>
        <a:sym typeface="Gill Sans"/>
      </a:defRPr>
    </a:lvl4pPr>
    <a:lvl5pPr indent="1371600" algn="ctr" defTabSz="546100">
      <a:defRPr sz="3800">
        <a:latin typeface="+mn-lt"/>
        <a:ea typeface="+mn-ea"/>
        <a:cs typeface="+mn-cs"/>
        <a:sym typeface="Gill Sans"/>
      </a:defRPr>
    </a:lvl5pPr>
    <a:lvl6pPr indent="1714500" algn="ctr" defTabSz="546100">
      <a:defRPr sz="3800">
        <a:latin typeface="+mn-lt"/>
        <a:ea typeface="+mn-ea"/>
        <a:cs typeface="+mn-cs"/>
        <a:sym typeface="Gill Sans"/>
      </a:defRPr>
    </a:lvl6pPr>
    <a:lvl7pPr indent="2057400" algn="ctr" defTabSz="546100">
      <a:defRPr sz="3800">
        <a:latin typeface="+mn-lt"/>
        <a:ea typeface="+mn-ea"/>
        <a:cs typeface="+mn-cs"/>
        <a:sym typeface="Gill Sans"/>
      </a:defRPr>
    </a:lvl7pPr>
    <a:lvl8pPr indent="2400300" algn="ctr" defTabSz="546100">
      <a:defRPr sz="3800">
        <a:latin typeface="+mn-lt"/>
        <a:ea typeface="+mn-ea"/>
        <a:cs typeface="+mn-cs"/>
        <a:sym typeface="Gill Sans"/>
      </a:defRPr>
    </a:lvl8pPr>
    <a:lvl9pPr indent="2743200" algn="ctr" defTabSz="546100">
      <a:defRPr sz="3800"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97"/>
    <p:restoredTop sz="69801" autoAdjust="0"/>
  </p:normalViewPr>
  <p:slideViewPr>
    <p:cSldViewPr snapToGrid="0" snapToObjects="1">
      <p:cViewPr varScale="1">
        <p:scale>
          <a:sx n="25" d="100"/>
          <a:sy n="25" d="100"/>
        </p:scale>
        <p:origin x="936" y="160"/>
      </p:cViewPr>
      <p:guideLst>
        <p:guide orient="horz" pos="2880"/>
        <p:guide pos="5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2" d="100"/>
        <a:sy n="92" d="100"/>
      </p:scale>
      <p:origin x="0" y="15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hdphoto2.wdp>
</file>

<file path=ppt/media/hdphoto3.wdp>
</file>

<file path=ppt/media/image1.jpeg>
</file>

<file path=ppt/media/image10.tiff>
</file>

<file path=ppt/media/image11.png>
</file>

<file path=ppt/media/image12.jpe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90.png>
</file>

<file path=ppt/media/image3.png>
</file>

<file path=ppt/media/image30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3553516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46100">
      <a:defRPr sz="2200">
        <a:latin typeface="Lucida Grande"/>
        <a:ea typeface="Lucida Grande"/>
        <a:cs typeface="Lucida Grande"/>
        <a:sym typeface="Lucida Grande"/>
      </a:defRPr>
    </a:lvl1pPr>
    <a:lvl2pPr indent="228600" defTabSz="546100">
      <a:defRPr sz="2200">
        <a:latin typeface="Lucida Grande"/>
        <a:ea typeface="Lucida Grande"/>
        <a:cs typeface="Lucida Grande"/>
        <a:sym typeface="Lucida Grande"/>
      </a:defRPr>
    </a:lvl2pPr>
    <a:lvl3pPr indent="457200" defTabSz="546100">
      <a:defRPr sz="2200">
        <a:latin typeface="Lucida Grande"/>
        <a:ea typeface="Lucida Grande"/>
        <a:cs typeface="Lucida Grande"/>
        <a:sym typeface="Lucida Grande"/>
      </a:defRPr>
    </a:lvl3pPr>
    <a:lvl4pPr indent="685800" defTabSz="546100">
      <a:defRPr sz="2200">
        <a:latin typeface="Lucida Grande"/>
        <a:ea typeface="Lucida Grande"/>
        <a:cs typeface="Lucida Grande"/>
        <a:sym typeface="Lucida Grande"/>
      </a:defRPr>
    </a:lvl4pPr>
    <a:lvl5pPr indent="914400" defTabSz="546100">
      <a:defRPr sz="2200">
        <a:latin typeface="Lucida Grande"/>
        <a:ea typeface="Lucida Grande"/>
        <a:cs typeface="Lucida Grande"/>
        <a:sym typeface="Lucida Grande"/>
      </a:defRPr>
    </a:lvl5pPr>
    <a:lvl6pPr indent="1143000" defTabSz="546100">
      <a:defRPr sz="2200">
        <a:latin typeface="Lucida Grande"/>
        <a:ea typeface="Lucida Grande"/>
        <a:cs typeface="Lucida Grande"/>
        <a:sym typeface="Lucida Grande"/>
      </a:defRPr>
    </a:lvl6pPr>
    <a:lvl7pPr indent="1371600" defTabSz="546100">
      <a:defRPr sz="2200">
        <a:latin typeface="Lucida Grande"/>
        <a:ea typeface="Lucida Grande"/>
        <a:cs typeface="Lucida Grande"/>
        <a:sym typeface="Lucida Grande"/>
      </a:defRPr>
    </a:lvl7pPr>
    <a:lvl8pPr indent="1600200" defTabSz="546100">
      <a:defRPr sz="2200">
        <a:latin typeface="Lucida Grande"/>
        <a:ea typeface="Lucida Grande"/>
        <a:cs typeface="Lucida Grande"/>
        <a:sym typeface="Lucida Grande"/>
      </a:defRPr>
    </a:lvl8pPr>
    <a:lvl9pPr indent="1828800" defTabSz="5461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31800">
              <a:defRPr sz="1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1090363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17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70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31800">
              <a:defRPr sz="1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19027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4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7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traceroute</a:t>
            </a:r>
            <a:r>
              <a:rPr lang="en-US" dirty="0"/>
              <a:t> –q1 </a:t>
            </a:r>
            <a:r>
              <a:rPr lang="en-US" dirty="0" err="1"/>
              <a:t>yuba.stanford.edu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5007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3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26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847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500" i="1" dirty="0"/>
          </a:p>
        </p:txBody>
      </p:sp>
    </p:spTree>
    <p:extLst>
      <p:ext uri="{BB962C8B-B14F-4D97-AF65-F5344CB8AC3E}">
        <p14:creationId xmlns:p14="http://schemas.microsoft.com/office/powerpoint/2010/main" val="1592246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705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500" i="1" dirty="0"/>
          </a:p>
        </p:txBody>
      </p:sp>
    </p:spTree>
    <p:extLst>
      <p:ext uri="{BB962C8B-B14F-4D97-AF65-F5344CB8AC3E}">
        <p14:creationId xmlns:p14="http://schemas.microsoft.com/office/powerpoint/2010/main" val="19149938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500" i="1" dirty="0"/>
          </a:p>
        </p:txBody>
      </p:sp>
    </p:spTree>
    <p:extLst>
      <p:ext uri="{BB962C8B-B14F-4D97-AF65-F5344CB8AC3E}">
        <p14:creationId xmlns:p14="http://schemas.microsoft.com/office/powerpoint/2010/main" val="1004110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19274648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1412325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13101011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066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693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807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167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85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7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1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17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see how this image is sent across</a:t>
            </a:r>
            <a:r>
              <a:rPr lang="en-US" baseline="0" dirty="0"/>
              <a:t> the Internet from one smartphone to another….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173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17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17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F12121-2346-5346-AE76-6F66789501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17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1587500" y="1536700"/>
            <a:ext cx="13081000" cy="30988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800"/>
            </a:lvl1pPr>
          </a:lstStyle>
          <a:p>
            <a:pPr lvl="0">
              <a:defRPr sz="1800"/>
            </a:pPr>
            <a:r>
              <a:rPr sz="780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1587500" y="4711700"/>
            <a:ext cx="13081000" cy="1054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6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1066800" indent="-304800">
              <a:buFont typeface="Lucida Grande"/>
              <a:buChar char="►"/>
              <a:defRPr sz="2800"/>
            </a:lvl2pPr>
            <a:lvl3pPr marL="1460500" indent="-254000">
              <a:buChar char="-"/>
              <a:defRPr sz="2200"/>
            </a:lvl3pPr>
            <a:lvl4pPr marL="1905000" indent="-254000">
              <a:buChar char="-"/>
              <a:defRPr sz="2200"/>
            </a:lvl4pPr>
            <a:lvl5pPr marL="2349500" indent="-254000">
              <a:buChar char="-"/>
              <a:defRPr sz="2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600"/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1587500" y="2197100"/>
            <a:ext cx="6540500" cy="5753100"/>
          </a:xfrm>
          <a:prstGeom prst="rect">
            <a:avLst/>
          </a:prstGeom>
        </p:spPr>
        <p:txBody>
          <a:bodyPr/>
          <a:lstStyle>
            <a:lvl2pPr marL="1066800" indent="-304800">
              <a:buFont typeface="Lucida Grande"/>
              <a:buChar char="►"/>
              <a:defRPr sz="2800"/>
            </a:lvl2pPr>
            <a:lvl3pPr marL="1460500" indent="-254000">
              <a:buChar char="-"/>
              <a:defRPr sz="2200"/>
            </a:lvl3pPr>
            <a:lvl4pPr marL="1905000" indent="-254000">
              <a:buChar char="-"/>
              <a:defRPr sz="2200"/>
            </a:lvl4pPr>
            <a:lvl5pPr marL="2349500" indent="-254000">
              <a:buChar char="-"/>
              <a:defRPr sz="2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  <p:sp>
        <p:nvSpPr>
          <p:cNvPr id="17" name="Shape 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600"/>
              <a:t>Title Text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xfrm>
            <a:off x="8128000" y="2197100"/>
            <a:ext cx="6540500" cy="5753100"/>
          </a:xfrm>
          <a:prstGeom prst="rect">
            <a:avLst/>
          </a:prstGeom>
        </p:spPr>
        <p:txBody>
          <a:bodyPr/>
          <a:lstStyle>
            <a:lvl2pPr marL="1066800" indent="-304800">
              <a:buFont typeface="Lucida Grande"/>
              <a:buChar char="►"/>
              <a:defRPr sz="2800"/>
            </a:lvl2pPr>
            <a:lvl3pPr marL="1460500" indent="-254000">
              <a:buChar char="-"/>
              <a:defRPr sz="2200"/>
            </a:lvl3pPr>
            <a:lvl4pPr marL="1905000" indent="-254000">
              <a:buChar char="-"/>
              <a:defRPr sz="2200"/>
            </a:lvl4pPr>
            <a:lvl5pPr marL="2349500" indent="-254000">
              <a:buChar char="-"/>
              <a:defRPr sz="2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1587500" y="1257300"/>
            <a:ext cx="13081000" cy="6692900"/>
          </a:xfrm>
          <a:prstGeom prst="rect">
            <a:avLst/>
          </a:prstGeom>
        </p:spPr>
        <p:txBody>
          <a:bodyPr/>
          <a:lstStyle>
            <a:lvl2pPr marL="1066800" indent="-304800">
              <a:buFont typeface="Lucida Grande"/>
              <a:buChar char="►"/>
              <a:defRPr sz="2800"/>
            </a:lvl2pPr>
            <a:lvl3pPr marL="1460500" indent="-254000">
              <a:buChar char="-"/>
              <a:defRPr sz="2200"/>
            </a:lvl3pPr>
            <a:lvl4pPr marL="1905000" indent="-254000">
              <a:buChar char="-"/>
              <a:defRPr sz="2200"/>
            </a:lvl4pPr>
            <a:lvl5pPr marL="2349500" indent="-254000">
              <a:buChar char="-"/>
              <a:defRPr sz="2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7918450" y="8572500"/>
            <a:ext cx="419100" cy="4572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587500" y="2781300"/>
            <a:ext cx="13081000" cy="3568700"/>
          </a:xfrm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 lvl="0">
              <a:defRPr sz="1800"/>
            </a:pPr>
            <a:r>
              <a:rPr sz="78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2800" y="8475135"/>
            <a:ext cx="3793067" cy="486833"/>
          </a:xfrm>
          <a:prstGeom prst="rect">
            <a:avLst/>
          </a:prstGeom>
        </p:spPr>
        <p:txBody>
          <a:bodyPr lIns="101599" tIns="50799" rIns="101599" bIns="50799"/>
          <a:lstStyle/>
          <a:p>
            <a:fld id="{98BFCA69-9F74-B64F-A8F6-CCCAD3925096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554134" y="8475135"/>
            <a:ext cx="5147733" cy="486833"/>
          </a:xfrm>
          <a:prstGeom prst="rect">
            <a:avLst/>
          </a:prstGeom>
        </p:spPr>
        <p:txBody>
          <a:bodyPr lIns="101599" tIns="50799" rIns="101599" bIns="50799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41801" y="8559800"/>
            <a:ext cx="372398" cy="369332"/>
          </a:xfrm>
        </p:spPr>
        <p:txBody>
          <a:bodyPr/>
          <a:lstStyle/>
          <a:p>
            <a:fld id="{9AE74F1C-5325-8241-8797-7ABB8B914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9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568"/>
            <a:ext cx="13817600" cy="1960033"/>
          </a:xfrm>
        </p:spPr>
        <p:txBody>
          <a:bodyPr/>
          <a:lstStyle>
            <a:lvl1pPr>
              <a:defRPr>
                <a:latin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731520" indent="0" algn="ctr">
              <a:buNone/>
              <a:defRPr/>
            </a:lvl2pPr>
            <a:lvl3pPr marL="1463040" indent="0" algn="ctr">
              <a:buNone/>
              <a:defRPr/>
            </a:lvl3pPr>
            <a:lvl4pPr marL="2194560" indent="0" algn="ctr">
              <a:buNone/>
              <a:defRPr/>
            </a:lvl4pPr>
            <a:lvl5pPr marL="2926080" indent="0" algn="ctr">
              <a:buNone/>
              <a:defRPr/>
            </a:lvl5pPr>
            <a:lvl6pPr marL="3657600" indent="0" algn="ctr">
              <a:buNone/>
              <a:defRPr/>
            </a:lvl6pPr>
            <a:lvl7pPr marL="4389120" indent="0" algn="ctr">
              <a:buNone/>
              <a:defRPr/>
            </a:lvl7pPr>
            <a:lvl8pPr marL="5120640" indent="0" algn="ctr">
              <a:buNone/>
              <a:defRPr/>
            </a:lvl8pPr>
            <a:lvl9pPr marL="585216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Footer Placeholder 3"/>
          <p:cNvSpPr>
            <a:spLocks noGrp="1" noChangeArrowheads="1"/>
          </p:cNvSpPr>
          <p:nvPr>
            <p:ph type="ftr" sz="quarter" idx="10"/>
          </p:nvPr>
        </p:nvSpPr>
        <p:spPr>
          <a:xfrm>
            <a:off x="1" y="8711848"/>
            <a:ext cx="5148327" cy="43215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CS144, Stanford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85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587500" y="241300"/>
            <a:ext cx="13081000" cy="162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6600"/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1587500" y="2197100"/>
            <a:ext cx="13081000" cy="575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2pPr marL="1066800" indent="-304800">
              <a:buFont typeface="Lucida Grande"/>
              <a:buChar char="►"/>
              <a:defRPr sz="2800"/>
            </a:lvl2pPr>
            <a:lvl3pPr marL="1460500" indent="-254000">
              <a:buChar char="-"/>
              <a:defRPr sz="2200"/>
            </a:lvl3pPr>
            <a:lvl4pPr marL="1905000" indent="-254000">
              <a:buChar char="-"/>
              <a:defRPr sz="2200"/>
            </a:lvl4pPr>
            <a:lvl5pPr marL="2349500" indent="-254000">
              <a:buChar char="-"/>
              <a:defRPr sz="2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5492442" y="8584985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400">
                <a:solidFill>
                  <a:srgbClr val="7A7A7A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/>
          <p:cNvSpPr txBox="1"/>
          <p:nvPr userDrawn="1"/>
        </p:nvSpPr>
        <p:spPr>
          <a:xfrm>
            <a:off x="128866" y="8646539"/>
            <a:ext cx="288219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Gill Sans"/>
              </a:rPr>
              <a:t>CS144, </a:t>
            </a:r>
            <a:r>
              <a:rPr kumimoji="0" lang="en-US" sz="2000" b="0" i="0" u="none" strike="noStrike" cap="none" spc="0" normalizeH="0" baseline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Gill Sans"/>
              </a:rPr>
              <a:t>Stanford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transition spd="med"/>
  <p:txStyles>
    <p:titleStyle>
      <a:lvl1pPr algn="ctr" defTabSz="546100">
        <a:defRPr sz="6600">
          <a:latin typeface="Calibri" charset="0"/>
          <a:ea typeface="Calibri" charset="0"/>
          <a:cs typeface="Calibri" charset="0"/>
          <a:sym typeface="Gill Sans"/>
        </a:defRPr>
      </a:lvl1pPr>
      <a:lvl2pPr indent="228600" algn="ctr" defTabSz="546100">
        <a:defRPr sz="6600">
          <a:latin typeface="+mn-lt"/>
          <a:ea typeface="+mn-ea"/>
          <a:cs typeface="+mn-cs"/>
          <a:sym typeface="Gill Sans"/>
        </a:defRPr>
      </a:lvl2pPr>
      <a:lvl3pPr indent="457200" algn="ctr" defTabSz="546100">
        <a:defRPr sz="6600">
          <a:latin typeface="+mn-lt"/>
          <a:ea typeface="+mn-ea"/>
          <a:cs typeface="+mn-cs"/>
          <a:sym typeface="Gill Sans"/>
        </a:defRPr>
      </a:lvl3pPr>
      <a:lvl4pPr indent="685800" algn="ctr" defTabSz="546100">
        <a:defRPr sz="6600">
          <a:latin typeface="+mn-lt"/>
          <a:ea typeface="+mn-ea"/>
          <a:cs typeface="+mn-cs"/>
          <a:sym typeface="Gill Sans"/>
        </a:defRPr>
      </a:lvl4pPr>
      <a:lvl5pPr indent="914400" algn="ctr" defTabSz="546100">
        <a:defRPr sz="6600">
          <a:latin typeface="+mn-lt"/>
          <a:ea typeface="+mn-ea"/>
          <a:cs typeface="+mn-cs"/>
          <a:sym typeface="Gill Sans"/>
        </a:defRPr>
      </a:lvl5pPr>
      <a:lvl6pPr indent="1143000" algn="ctr" defTabSz="546100">
        <a:defRPr sz="6600">
          <a:latin typeface="+mn-lt"/>
          <a:ea typeface="+mn-ea"/>
          <a:cs typeface="+mn-cs"/>
          <a:sym typeface="Gill Sans"/>
        </a:defRPr>
      </a:lvl6pPr>
      <a:lvl7pPr indent="1371600" algn="ctr" defTabSz="546100">
        <a:defRPr sz="6600">
          <a:latin typeface="+mn-lt"/>
          <a:ea typeface="+mn-ea"/>
          <a:cs typeface="+mn-cs"/>
          <a:sym typeface="Gill Sans"/>
        </a:defRPr>
      </a:lvl7pPr>
      <a:lvl8pPr indent="1600200" algn="ctr" defTabSz="546100">
        <a:defRPr sz="6600">
          <a:latin typeface="+mn-lt"/>
          <a:ea typeface="+mn-ea"/>
          <a:cs typeface="+mn-cs"/>
          <a:sym typeface="Gill Sans"/>
        </a:defRPr>
      </a:lvl8pPr>
      <a:lvl9pPr indent="1828800" algn="ctr" defTabSz="546100">
        <a:defRPr sz="6600">
          <a:latin typeface="+mn-lt"/>
          <a:ea typeface="+mn-ea"/>
          <a:cs typeface="+mn-cs"/>
          <a:sym typeface="Gill Sans"/>
        </a:defRPr>
      </a:lvl9pPr>
    </p:titleStyle>
    <p:bodyStyle>
      <a:lvl1pPr marL="736600" indent="-419100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1pPr>
      <a:lvl2pPr marL="1110342" indent="-348342" defTabSz="546100">
        <a:spcBef>
          <a:spcPts val="700"/>
        </a:spcBef>
        <a:buSzPct val="50000"/>
        <a:buChar char="•"/>
        <a:defRPr sz="3200">
          <a:latin typeface="+mn-lt"/>
          <a:ea typeface="+mn-ea"/>
          <a:cs typeface="+mn-cs"/>
          <a:sym typeface="Gill Sans"/>
        </a:defRPr>
      </a:lvl2pPr>
      <a:lvl3pPr marL="15759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3pPr>
      <a:lvl4pPr marL="20204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4pPr>
      <a:lvl5pPr marL="24649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5pPr>
      <a:lvl6pPr marL="28205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6pPr>
      <a:lvl7pPr marL="31761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7pPr>
      <a:lvl8pPr marL="35317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8pPr>
      <a:lvl9pPr marL="3887354" indent="-369454" defTabSz="546100">
        <a:spcBef>
          <a:spcPts val="700"/>
        </a:spcBef>
        <a:buSzPct val="150000"/>
        <a:buChar char="•"/>
        <a:defRPr sz="3200">
          <a:latin typeface="+mn-lt"/>
          <a:ea typeface="+mn-ea"/>
          <a:cs typeface="+mn-cs"/>
          <a:sym typeface="Gill Sans"/>
        </a:defRPr>
      </a:lvl9pPr>
    </p:bodyStyle>
    <p:otherStyle>
      <a:lvl1pPr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461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6.png"/><Relationship Id="rId7" Type="http://schemas.openxmlformats.org/officeDocument/2006/relationships/image" Target="../media/image3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5" Type="http://schemas.openxmlformats.org/officeDocument/2006/relationships/image" Target="../media/image300.png"/><Relationship Id="rId4" Type="http://schemas.openxmlformats.org/officeDocument/2006/relationships/image" Target="../media/image290.png"/><Relationship Id="rId9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tiff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1587500" y="2511250"/>
            <a:ext cx="13081000" cy="19491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7800" dirty="0"/>
              <a:t>How the Internet Works</a:t>
            </a:r>
            <a:endParaRPr sz="13800" dirty="0"/>
          </a:p>
        </p:txBody>
      </p:sp>
      <p:sp>
        <p:nvSpPr>
          <p:cNvPr id="4" name="Shape 36"/>
          <p:cNvSpPr txBox="1">
            <a:spLocks/>
          </p:cNvSpPr>
          <p:nvPr/>
        </p:nvSpPr>
        <p:spPr>
          <a:xfrm>
            <a:off x="1739900" y="3131480"/>
            <a:ext cx="13081000" cy="194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/>
          <a:lstStyle>
            <a:lvl1pPr algn="ctr" defTabSz="546100">
              <a:defRPr sz="7800">
                <a:latin typeface="+mn-lt"/>
                <a:ea typeface="+mn-ea"/>
                <a:cs typeface="+mn-cs"/>
                <a:sym typeface="Gill Sans"/>
              </a:defRPr>
            </a:lvl1pPr>
            <a:lvl2pPr indent="2286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2pPr>
            <a:lvl3pPr indent="4572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3pPr>
            <a:lvl4pPr indent="6858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4pPr>
            <a:lvl5pPr indent="9144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5pPr>
            <a:lvl6pPr indent="11430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6pPr>
            <a:lvl7pPr indent="13716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7pPr>
            <a:lvl8pPr indent="16002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8pPr>
            <a:lvl9pPr indent="1828800" algn="ctr" defTabSz="546100">
              <a:defRPr sz="66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>
              <a:defRPr sz="1800"/>
            </a:pPr>
            <a:r>
              <a:rPr lang="en-US" sz="3600" dirty="0">
                <a:latin typeface="Arial" charset="0"/>
                <a:ea typeface="Arial" charset="0"/>
                <a:cs typeface="Arial" charset="0"/>
              </a:rPr>
              <a:t>(in 50 mins)</a:t>
            </a:r>
            <a:endParaRPr lang="en-US" sz="13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716" y="6528816"/>
            <a:ext cx="1621568" cy="1667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550415" y="6826527"/>
            <a:ext cx="6419850" cy="1071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10490" tIns="55246" rIns="110490" bIns="55246">
            <a:spAutoFit/>
          </a:bodyPr>
          <a:lstStyle/>
          <a:p>
            <a:pPr algn="l"/>
            <a:r>
              <a:rPr lang="en-US" sz="2400" b="1" dirty="0">
                <a:solidFill>
                  <a:srgbClr val="000099"/>
                </a:solidFill>
                <a:latin typeface="Calibri"/>
              </a:rPr>
              <a:t>Nick McKeown</a:t>
            </a:r>
          </a:p>
          <a:p>
            <a:pPr algn="l">
              <a:lnSpc>
                <a:spcPct val="110000"/>
              </a:lnSpc>
            </a:pPr>
            <a:r>
              <a:rPr lang="en-US" sz="1920" dirty="0">
                <a:solidFill>
                  <a:srgbClr val="000099"/>
                </a:solidFill>
                <a:latin typeface="Calibri"/>
              </a:rPr>
              <a:t>Professor of Electrical Engineering </a:t>
            </a:r>
          </a:p>
          <a:p>
            <a:pPr algn="l">
              <a:lnSpc>
                <a:spcPct val="90000"/>
              </a:lnSpc>
            </a:pPr>
            <a:r>
              <a:rPr lang="en-US" sz="1920" dirty="0">
                <a:solidFill>
                  <a:srgbClr val="000099"/>
                </a:solidFill>
                <a:latin typeface="Calibri"/>
              </a:rPr>
              <a:t>and Computer Science,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6415191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36" name="Can 3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>
              <a:stCxn id="57" idx="6"/>
              <a:endCxn id="42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45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n 44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>
              <a:stCxn id="49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Can 48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/>
            <p:cNvCxnSpPr>
              <a:stCxn id="56" idx="2"/>
              <a:endCxn id="45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Packets may be </a:t>
            </a:r>
            <a:r>
              <a:rPr lang="en-US" dirty="0">
                <a:solidFill>
                  <a:srgbClr val="C82506"/>
                </a:solidFill>
              </a:rPr>
              <a:t>damaged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805492" y="3566323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5" name="Rectangle 34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4517" y="3560300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8" name="Rectangle 37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630741" y="2999754"/>
            <a:ext cx="2836656" cy="769921"/>
            <a:chOff x="3329942" y="3097260"/>
            <a:chExt cx="1595619" cy="577441"/>
          </a:xfrm>
        </p:grpSpPr>
        <p:sp>
          <p:nvSpPr>
            <p:cNvPr id="6" name="Explosion 1 5"/>
            <p:cNvSpPr/>
            <p:nvPr/>
          </p:nvSpPr>
          <p:spPr>
            <a:xfrm>
              <a:off x="3329942" y="3097260"/>
              <a:ext cx="1595619" cy="577441"/>
            </a:xfrm>
            <a:prstGeom prst="irregularSeal1">
              <a:avLst/>
            </a:prstGeom>
            <a:solidFill>
              <a:srgbClr val="FF6600"/>
            </a:solidFill>
            <a:ln w="38100" cmpd="sng">
              <a:solidFill>
                <a:srgbClr val="C8250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?!%%*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642251" y="3243026"/>
              <a:ext cx="283310" cy="368955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FFFF00"/>
                </a:solidFill>
              </a:endParaRPr>
            </a:p>
          </p:txBody>
        </p:sp>
      </p:grpSp>
      <p:pic>
        <p:nvPicPr>
          <p:cNvPr id="60" name="Picture 59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15" y="2921132"/>
            <a:ext cx="2363956" cy="147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2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941E-6 -3.03985E-6 L 0.16637 0.00209 L 0.40986 -0.05051 " pathEditMode="relative" ptsTypes="AAA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1424E-6 -4.73587E-6 L 0.20407 0.12813 L 0.40309 0.13045 " pathEditMode="relative" ptsTypes="AAA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25" name="Can 24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48" idx="6"/>
              <a:endCxn id="36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Can 35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42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>
              <a:stCxn id="4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Can 4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6" idx="2"/>
              <a:endCxn id="42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Packets may arrive </a:t>
            </a:r>
            <a:r>
              <a:rPr lang="en-US" dirty="0">
                <a:solidFill>
                  <a:srgbClr val="C82506"/>
                </a:solidFill>
              </a:rPr>
              <a:t>out of order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760632" y="3586092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0" name="Rectangle 2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4400" dirty="0">
                  <a:solidFill>
                    <a:srgbClr val="C82506"/>
                  </a:solidFill>
                </a:rPr>
                <a:t>1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57548" y="3594336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7" name="Rectangle 36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4000" dirty="0">
                  <a:solidFill>
                    <a:srgbClr val="C82506"/>
                  </a:solidFill>
                </a:rPr>
                <a:t>2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pic>
        <p:nvPicPr>
          <p:cNvPr id="49" name="Picture 48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15" y="2921132"/>
            <a:ext cx="2363956" cy="147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5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025E-6 8.34106E-7 L 0.17489 -0.00209 L 0.42515 -0.06627 L 0.60351 0.05955 L 0.75704 0.06094 " pathEditMode="relative" rAng="0" ptsTypes="AAAAA">
                                      <p:cBhvr>
                                        <p:cTn id="10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43" y="-2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5.55749E-6 -5.26413E-6 L 0.17158 -5.26413E-6 L 0.32076 0.14874 L 0.60038 0.04564 L 0.83362 0.04123 " pathEditMode="relative" ptsTypes="AAA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30" name="Can 29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>
              <a:stCxn id="51" idx="6"/>
              <a:endCxn id="37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Can 36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endCxn id="45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n 44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>
              <a:stCxn id="48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an 47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>
              <a:stCxn id="50" idx="2"/>
              <a:endCxn id="45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Packets may be </a:t>
            </a:r>
            <a:r>
              <a:rPr lang="en-US" dirty="0">
                <a:solidFill>
                  <a:srgbClr val="C82506"/>
                </a:solidFill>
              </a:rPr>
              <a:t>duplicated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776645" y="3520087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3" name="Rectangle 32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572956" y="3520087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41" name="Rectangle 40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sp>
        <p:nvSpPr>
          <p:cNvPr id="43" name="12-Point Star 42"/>
          <p:cNvSpPr/>
          <p:nvPr/>
        </p:nvSpPr>
        <p:spPr>
          <a:xfrm>
            <a:off x="2348383" y="2486524"/>
            <a:ext cx="4078729" cy="1039892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34" tIns="72567" rIns="145134" bIns="72567" rtlCol="0" anchor="ctr"/>
          <a:lstStyle/>
          <a:p>
            <a:pPr algn="ctr"/>
            <a:r>
              <a:rPr lang="en-US" sz="3200" dirty="0">
                <a:solidFill>
                  <a:srgbClr val="FFFF00"/>
                </a:solidFill>
              </a:rPr>
              <a:t>Duplicate</a:t>
            </a:r>
          </a:p>
        </p:txBody>
      </p:sp>
      <p:pic>
        <p:nvPicPr>
          <p:cNvPr id="52" name="Picture 51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15" y="2921132"/>
            <a:ext cx="2363956" cy="147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2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8586E-6 -4.38369E-6 L 0.16985 0.00232 " pathEditMode="relative" ptsTypes="AA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85 0.00231 L 0.41333 -0.06187 L 0.61236 0.06417 L 0.81643 0.07089 " pathEditMode="relative" ptsTypes="AAAA">
                                      <p:cBhvr>
                                        <p:cTn id="2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727E-6 2.00185E-6 L 0.13546 0.14875 L 0.43904 0.06626 L 0.68895 0.0753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439" y="74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38" name="Can 37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>
              <a:stCxn id="60" idx="6"/>
              <a:endCxn id="49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Can 48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endCxn id="53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Can 52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/>
            <p:cNvCxnSpPr>
              <a:stCxn id="55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Can 54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/>
            <p:cNvCxnSpPr>
              <a:stCxn id="57" idx="2"/>
              <a:endCxn id="53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 may not arrive at all!</a:t>
            </a:r>
            <a:endParaRPr lang="en-US" dirty="0">
              <a:solidFill>
                <a:srgbClr val="FFFF00"/>
              </a:solidFill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792218" y="3748452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59678" y="3748452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30" name="Rectangle 2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sp>
        <p:nvSpPr>
          <p:cNvPr id="7" name="12-Point Star 6"/>
          <p:cNvSpPr/>
          <p:nvPr/>
        </p:nvSpPr>
        <p:spPr>
          <a:xfrm>
            <a:off x="10317811" y="4360933"/>
            <a:ext cx="2252192" cy="1039892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34" tIns="72567" rIns="145134" bIns="72567"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Full</a:t>
            </a:r>
          </a:p>
        </p:txBody>
      </p:sp>
      <p:pic>
        <p:nvPicPr>
          <p:cNvPr id="62" name="Picture 61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15" y="2921132"/>
            <a:ext cx="2363956" cy="147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47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5.18519E-6 L 0.17483 0.00418 L 0.41997 -0.03703 L 0.60295 0.08936 L 0.60451 0.50533 " pathEditMode="relative" ptsTypes="AAAAA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0"/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0227" y="3239194"/>
            <a:ext cx="1828800" cy="18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Rectangle 48"/>
          <p:cNvSpPr/>
          <p:nvPr/>
        </p:nvSpPr>
        <p:spPr>
          <a:xfrm>
            <a:off x="11919130" y="3497099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33584" y="349435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30828" y="349161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28073" y="348886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25317" y="348612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1600432" y="4177833"/>
            <a:ext cx="13078801" cy="3650962"/>
            <a:chOff x="1440388" y="4073178"/>
            <a:chExt cx="11770921" cy="3285866"/>
          </a:xfrm>
        </p:grpSpPr>
        <p:cxnSp>
          <p:nvCxnSpPr>
            <p:cNvPr id="58" name="Straight Connector 57"/>
            <p:cNvCxnSpPr>
              <a:endCxn id="5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>
              <a:stCxn id="5" idx="6"/>
              <a:endCxn id="4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Can 3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28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>
              <a:stCxn id="2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n 2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>
              <a:stCxn id="9" idx="2"/>
              <a:endCxn id="28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  <p:cxnSp>
          <p:nvCxnSpPr>
            <p:cNvPr id="59" name="Straight Connector 58"/>
            <p:cNvCxnSpPr>
              <a:endCxn id="9" idx="0"/>
            </p:cNvCxnSpPr>
            <p:nvPr/>
          </p:nvCxnSpPr>
          <p:spPr>
            <a:xfrm>
              <a:off x="12945117" y="4830108"/>
              <a:ext cx="1448" cy="1291418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71542" y="3097243"/>
            <a:ext cx="2652789" cy="148902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2560337" y="387165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74791" y="386890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72035" y="3866162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69280" y="3863418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566524" y="3860673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so far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19711" y="2438444"/>
            <a:ext cx="962763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Applications send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and receive data in packets</a:t>
            </a:r>
            <a:r>
              <a:rPr kumimoji="0" lang="is-I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….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83263" y="4586271"/>
            <a:ext cx="7317345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…o</a:t>
            </a: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ver an Internet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that is unreliable.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3305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4.6875E-7 4.16667E-6 L -0.58935 -0.00365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3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3125E-6 1.11111E-6 L 0.57714 0.0116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57" y="57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0136 0.01528 L 0.57627 0.01198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137 0.01562 L 0.57647 0.0123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5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5"/>
                                            </p:cond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00176 0.01597 L 0.57666 0.0125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9"/>
                                            </p:cond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137 0.01232 L 0.57676 0.01284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70" y="1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3"/>
                                            </p:cond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31" grpId="0" animBg="1"/>
      <p:bldP spid="31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4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1587500" y="2902019"/>
            <a:ext cx="13081000" cy="19491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7800" dirty="0"/>
              <a:t>How packets find their way across the Internet</a:t>
            </a:r>
            <a:endParaRPr sz="7800" dirty="0"/>
          </a:p>
        </p:txBody>
      </p:sp>
    </p:spTree>
    <p:extLst>
      <p:ext uri="{BB962C8B-B14F-4D97-AF65-F5344CB8AC3E}">
        <p14:creationId xmlns:p14="http://schemas.microsoft.com/office/powerpoint/2010/main" val="50496069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46" y="241300"/>
            <a:ext cx="14535834" cy="1625600"/>
          </a:xfrm>
        </p:spPr>
        <p:txBody>
          <a:bodyPr/>
          <a:lstStyle/>
          <a:p>
            <a:r>
              <a:rPr lang="en-US" dirty="0"/>
              <a:t>Internet addresses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08120" y="1820109"/>
            <a:ext cx="5748282" cy="1103241"/>
            <a:chOff x="65700" y="3137092"/>
            <a:chExt cx="2393750" cy="528920"/>
          </a:xfrm>
        </p:grpSpPr>
        <p:sp>
          <p:nvSpPr>
            <p:cNvPr id="53" name="Rectangle 52"/>
            <p:cNvSpPr/>
            <p:nvPr/>
          </p:nvSpPr>
          <p:spPr>
            <a:xfrm>
              <a:off x="65700" y="3137092"/>
              <a:ext cx="1626675" cy="528920"/>
            </a:xfrm>
            <a:prstGeom prst="rect">
              <a:avLst/>
            </a:prstGeom>
            <a:noFill/>
            <a:ln w="28575" cmpd="sng">
              <a:solidFill>
                <a:schemeClr val="accent5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100" dirty="0">
                  <a:solidFill>
                    <a:schemeClr val="accent5"/>
                  </a:solidFill>
                </a:rPr>
                <a:t>Data</a:t>
              </a: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692376" y="3137092"/>
              <a:ext cx="767074" cy="528920"/>
            </a:xfrm>
            <a:prstGeom prst="rect">
              <a:avLst/>
            </a:prstGeom>
            <a:noFill/>
            <a:ln w="28575" cmpd="sng">
              <a:solidFill>
                <a:schemeClr val="accent5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80000"/>
                </a:lnSpc>
              </a:pPr>
              <a:r>
                <a:rPr lang="en-US" sz="2800" dirty="0">
                  <a:solidFill>
                    <a:schemeClr val="accent5"/>
                  </a:solidFill>
                </a:rPr>
                <a:t>Internet “IP”</a:t>
              </a:r>
            </a:p>
            <a:p>
              <a:pPr>
                <a:lnSpc>
                  <a:spcPct val="80000"/>
                </a:lnSpc>
              </a:pPr>
              <a:r>
                <a:rPr lang="en-US" sz="2800" dirty="0">
                  <a:solidFill>
                    <a:schemeClr val="accent5"/>
                  </a:solidFill>
                </a:rPr>
                <a:t>Address</a:t>
              </a:r>
            </a:p>
          </p:txBody>
        </p:sp>
      </p:grpSp>
      <p:cxnSp>
        <p:nvCxnSpPr>
          <p:cNvPr id="58" name="Straight Arrow Connector 57"/>
          <p:cNvCxnSpPr/>
          <p:nvPr/>
        </p:nvCxnSpPr>
        <p:spPr>
          <a:xfrm>
            <a:off x="2239359" y="4231917"/>
            <a:ext cx="13766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5585176" y="3832624"/>
            <a:ext cx="2109662" cy="313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9802850" y="4032154"/>
            <a:ext cx="1259817" cy="502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12609372" y="4746224"/>
            <a:ext cx="1381500" cy="346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43" name="Can 42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/>
            <p:cNvCxnSpPr>
              <a:stCxn id="60" idx="6"/>
              <a:endCxn id="46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an 45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endCxn id="50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Can 49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/>
            <p:cNvCxnSpPr>
              <a:stCxn id="5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Can 5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/>
            <p:cNvCxnSpPr>
              <a:stCxn id="57" idx="2"/>
              <a:endCxn id="50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913346" y="3619617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  <a:endParaRPr lang="en-US" sz="1100" dirty="0">
                <a:solidFill>
                  <a:srgbClr val="C82506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rgbClr val="C8250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3587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8125E-7 5E-6 L -0.08594 0.166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97" y="83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25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Addresses (“IP address”)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1165" y="4204569"/>
            <a:ext cx="14530104" cy="2662596"/>
          </a:xfrm>
        </p:spPr>
        <p:txBody>
          <a:bodyPr/>
          <a:lstStyle/>
          <a:p>
            <a:pPr marL="317500" indent="0">
              <a:buNone/>
            </a:pPr>
            <a:r>
              <a:rPr lang="en-US" sz="4400" dirty="0"/>
              <a:t>All Internet packets carry a destination IP address.</a:t>
            </a:r>
          </a:p>
          <a:p>
            <a:pPr marL="317500" indent="0">
              <a:buNone/>
            </a:pPr>
            <a:r>
              <a:rPr lang="en-US" sz="4400" dirty="0"/>
              <a:t>We usually write the IP address like this:</a:t>
            </a:r>
            <a:br>
              <a:rPr lang="en-US" sz="4400" dirty="0"/>
            </a:br>
            <a:endParaRPr lang="en-US" sz="4400" dirty="0"/>
          </a:p>
          <a:p>
            <a:pPr marL="317500" indent="0">
              <a:buNone/>
            </a:pPr>
            <a:r>
              <a:rPr lang="en-US" dirty="0"/>
              <a:t>							</a:t>
            </a:r>
            <a:r>
              <a:rPr lang="en-US" sz="4800" dirty="0"/>
              <a:t>171.64.74.58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87800" y="1982524"/>
            <a:ext cx="6436520" cy="1451556"/>
            <a:chOff x="57238" y="3156576"/>
            <a:chExt cx="2393750" cy="421005"/>
          </a:xfrm>
        </p:grpSpPr>
        <p:sp>
          <p:nvSpPr>
            <p:cNvPr id="5" name="Rectangle 4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noFill/>
            <a:ln w="28575" cmpd="sng">
              <a:solidFill>
                <a:schemeClr val="accent5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accent5"/>
                  </a:solidFill>
                </a:rPr>
                <a:t>Data</a:t>
              </a:r>
              <a:endParaRPr lang="en-US" sz="3200" dirty="0">
                <a:solidFill>
                  <a:schemeClr val="accent5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noFill/>
            <a:ln w="28575" cmpd="sng">
              <a:solidFill>
                <a:schemeClr val="accent5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3200" dirty="0">
                  <a:solidFill>
                    <a:schemeClr val="accent5"/>
                  </a:solidFill>
                </a:rPr>
                <a:t>Internet “IP”</a:t>
              </a:r>
            </a:p>
            <a:p>
              <a:pPr algn="ctr">
                <a:lnSpc>
                  <a:spcPct val="80000"/>
                </a:lnSpc>
              </a:pPr>
              <a:r>
                <a:rPr lang="en-US" sz="3200" dirty="0">
                  <a:solidFill>
                    <a:schemeClr val="accent5"/>
                  </a:solidFill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611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/>
          <p:nvPr/>
        </p:nvCxnSpPr>
        <p:spPr>
          <a:xfrm>
            <a:off x="2337395" y="6308579"/>
            <a:ext cx="13766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683212" y="5909286"/>
            <a:ext cx="2109662" cy="313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900886" y="6108816"/>
            <a:ext cx="1259817" cy="502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2707408" y="6822886"/>
            <a:ext cx="1381500" cy="346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747339" y="5668491"/>
            <a:ext cx="13078801" cy="2482793"/>
            <a:chOff x="1440388" y="5124530"/>
            <a:chExt cx="11770921" cy="2234514"/>
          </a:xfrm>
        </p:grpSpPr>
        <p:sp>
          <p:nvSpPr>
            <p:cNvPr id="36" name="Can 3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>
              <a:stCxn id="48" idx="6"/>
              <a:endCxn id="39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n 38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42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>
              <a:stCxn id="4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Can 4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6" idx="2"/>
              <a:endCxn id="42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7500" y="241299"/>
            <a:ext cx="13081000" cy="2363355"/>
          </a:xfrm>
        </p:spPr>
        <p:txBody>
          <a:bodyPr/>
          <a:lstStyle/>
          <a:p>
            <a:pPr rtl="0" latinLnBrk="1" hangingPunct="0"/>
            <a:r>
              <a:rPr lang="en-US">
                <a:solidFill>
                  <a:srgbClr val="000000"/>
                </a:solidFill>
              </a:rPr>
              <a:t>Routers </a:t>
            </a:r>
            <a:r>
              <a:rPr lang="en-US" dirty="0">
                <a:solidFill>
                  <a:srgbClr val="000000"/>
                </a:solidFill>
              </a:rPr>
              <a:t>forward </a:t>
            </a:r>
            <a:r>
              <a:rPr lang="en-US">
                <a:solidFill>
                  <a:srgbClr val="000000"/>
                </a:solidFill>
              </a:rPr>
              <a:t>packets </a:t>
            </a:r>
            <a:br>
              <a:rPr lang="en-US">
                <a:solidFill>
                  <a:srgbClr val="000000"/>
                </a:solidFill>
              </a:rPr>
            </a:br>
            <a:r>
              <a:rPr lang="en-US" b="1">
                <a:solidFill>
                  <a:srgbClr val="000000"/>
                </a:solidFill>
              </a:rPr>
              <a:t>one </a:t>
            </a:r>
            <a:r>
              <a:rPr lang="en-US" b="1" dirty="0">
                <a:solidFill>
                  <a:srgbClr val="000000"/>
                </a:solidFill>
              </a:rPr>
              <a:t>at a time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</p:txBody>
      </p:sp>
      <p:grpSp>
        <p:nvGrpSpPr>
          <p:cNvPr id="69" name="Group 68"/>
          <p:cNvGrpSpPr/>
          <p:nvPr/>
        </p:nvGrpSpPr>
        <p:grpSpPr>
          <a:xfrm>
            <a:off x="863692" y="5630979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860297" y="5628430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65" name="Rectangle 64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7" name="Picture 26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951" y="4997794"/>
            <a:ext cx="2363956" cy="14774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5723" y="2335526"/>
            <a:ext cx="16113385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600" dirty="0">
              <a:solidFill>
                <a:srgbClr val="000000"/>
              </a:solidFill>
            </a:endParaRP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>
                <a:solidFill>
                  <a:srgbClr val="000000"/>
                </a:solidFill>
              </a:rPr>
              <a:t>Routers look at IP addresses, then send packets to a router closer to the destination.</a:t>
            </a:r>
          </a:p>
        </p:txBody>
      </p:sp>
    </p:spTree>
    <p:extLst>
      <p:ext uri="{BB962C8B-B14F-4D97-AF65-F5344CB8AC3E}">
        <p14:creationId xmlns:p14="http://schemas.microsoft.com/office/powerpoint/2010/main" val="197468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Addresses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3927" y="2046671"/>
            <a:ext cx="13931271" cy="1247749"/>
          </a:xfrm>
        </p:spPr>
        <p:txBody>
          <a:bodyPr/>
          <a:lstStyle/>
          <a:p>
            <a:pPr marL="317500" indent="0">
              <a:buNone/>
            </a:pPr>
            <a:r>
              <a:rPr lang="en-US" sz="4000" dirty="0"/>
              <a:t>The IP address tells a router where to send the packet next.</a:t>
            </a:r>
          </a:p>
          <a:p>
            <a:pPr marL="317500" indent="0">
              <a:buNone/>
            </a:pPr>
            <a:r>
              <a:rPr lang="en-US" sz="4000" dirty="0"/>
              <a:t>IP addresses have </a:t>
            </a:r>
            <a:r>
              <a:rPr lang="en-US" sz="4000" i="1" dirty="0"/>
              <a:t>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19833" y="4384081"/>
            <a:ext cx="407115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171.64.74.58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833993" y="3594288"/>
            <a:ext cx="3912580" cy="1795230"/>
            <a:chOff x="4833993" y="3711516"/>
            <a:chExt cx="3912580" cy="1795230"/>
          </a:xfrm>
        </p:grpSpPr>
        <p:sp>
          <p:nvSpPr>
            <p:cNvPr id="10" name="Rectangle 9"/>
            <p:cNvSpPr/>
            <p:nvPr/>
          </p:nvSpPr>
          <p:spPr>
            <a:xfrm>
              <a:off x="5922248" y="4625890"/>
              <a:ext cx="2068806" cy="880856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833993" y="3711516"/>
              <a:ext cx="3912580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</a:t>
              </a:r>
              <a:r>
                <a:rPr kumimoji="0" lang="en-US" sz="3800" b="0" i="0" u="none" strike="noStrike" cap="none" spc="0" normalizeH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 University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263014" y="3598269"/>
            <a:ext cx="11105604" cy="1852704"/>
            <a:chOff x="2263014" y="3715497"/>
            <a:chExt cx="11105604" cy="1852704"/>
          </a:xfrm>
        </p:grpSpPr>
        <p:sp>
          <p:nvSpPr>
            <p:cNvPr id="11" name="Rectangle 10"/>
            <p:cNvSpPr/>
            <p:nvPr/>
          </p:nvSpPr>
          <p:spPr>
            <a:xfrm>
              <a:off x="5819834" y="4562764"/>
              <a:ext cx="3151820" cy="1005437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263014" y="3715497"/>
              <a:ext cx="11105604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A network in the </a:t>
              </a:r>
              <a:r>
                <a:rPr lang="en-US" dirty="0">
                  <a:solidFill>
                    <a:srgbClr val="000000"/>
                  </a:solidFill>
                </a:rPr>
                <a:t>CS department at </a:t>
              </a: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</a:t>
              </a:r>
              <a:r>
                <a:rPr kumimoji="0" lang="en-US" sz="3800" b="0" i="0" u="none" strike="noStrike" cap="none" spc="0" normalizeH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 University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710965" y="3590528"/>
            <a:ext cx="6560202" cy="2028049"/>
            <a:chOff x="4710965" y="3707756"/>
            <a:chExt cx="6560202" cy="2028049"/>
          </a:xfrm>
        </p:grpSpPr>
        <p:sp>
          <p:nvSpPr>
            <p:cNvPr id="12" name="Rectangle 11"/>
            <p:cNvSpPr/>
            <p:nvPr/>
          </p:nvSpPr>
          <p:spPr>
            <a:xfrm>
              <a:off x="5635486" y="4398884"/>
              <a:ext cx="4401295" cy="1336921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710965" y="3707756"/>
              <a:ext cx="6560202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rgbClr val="000000"/>
                  </a:solidFill>
                </a:rPr>
                <a:t>The computer </a:t>
              </a:r>
              <a:r>
                <a:rPr lang="en-US" dirty="0" err="1">
                  <a:solidFill>
                    <a:srgbClr val="000000"/>
                  </a:solidFill>
                </a:rPr>
                <a:t>yuba.stanford.edu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018799" y="7087853"/>
            <a:ext cx="445474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is-IS" sz="6000" dirty="0"/>
              <a:t>88.255.96.208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238840" y="6361855"/>
            <a:ext cx="6001644" cy="1750973"/>
            <a:chOff x="3848080" y="3677621"/>
            <a:chExt cx="6001644" cy="1750973"/>
          </a:xfrm>
        </p:grpSpPr>
        <p:sp>
          <p:nvSpPr>
            <p:cNvPr id="21" name="Rectangle 20"/>
            <p:cNvSpPr/>
            <p:nvPr/>
          </p:nvSpPr>
          <p:spPr>
            <a:xfrm>
              <a:off x="5472874" y="4547738"/>
              <a:ext cx="3498780" cy="880856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848080" y="3677621"/>
              <a:ext cx="6001644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rtl="0" latinLnBrk="1" hangingPunct="0"/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An address </a:t>
              </a:r>
              <a:r>
                <a:rPr lang="en-US" dirty="0">
                  <a:solidFill>
                    <a:srgbClr val="000000"/>
                  </a:solidFill>
                </a:rPr>
                <a:t>at </a:t>
              </a:r>
              <a:r>
                <a:rPr lang="en-US" dirty="0" err="1">
                  <a:solidFill>
                    <a:srgbClr val="000000"/>
                  </a:solidFill>
                </a:rPr>
                <a:t>Koç</a:t>
              </a:r>
              <a:r>
                <a:rPr lang="en-US" dirty="0">
                  <a:solidFill>
                    <a:srgbClr val="000000"/>
                  </a:solidFill>
                </a:rPr>
                <a:t> University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112615" y="6386420"/>
            <a:ext cx="10788260" cy="1787863"/>
            <a:chOff x="780469" y="3780338"/>
            <a:chExt cx="10788260" cy="1787863"/>
          </a:xfrm>
        </p:grpSpPr>
        <p:sp>
          <p:nvSpPr>
            <p:cNvPr id="24" name="Rectangle 23"/>
            <p:cNvSpPr/>
            <p:nvPr/>
          </p:nvSpPr>
          <p:spPr>
            <a:xfrm>
              <a:off x="5526764" y="4562764"/>
              <a:ext cx="960004" cy="1005437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80469" y="3780338"/>
              <a:ext cx="10788260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An address managed by RIPE (European</a:t>
              </a:r>
              <a:r>
                <a:rPr kumimoji="0" lang="en-US" sz="3800" b="0" i="0" u="none" strike="noStrike" cap="none" spc="0" normalizeH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 </a:t>
              </a:r>
              <a:r>
                <a:rPr lang="en-US" dirty="0">
                  <a:solidFill>
                    <a:srgbClr val="000000"/>
                  </a:solidFill>
                </a:rPr>
                <a:t>IP Networks)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187083" y="6376212"/>
            <a:ext cx="6011261" cy="2024289"/>
            <a:chOff x="4796323" y="3711516"/>
            <a:chExt cx="6011261" cy="2024289"/>
          </a:xfrm>
        </p:grpSpPr>
        <p:sp>
          <p:nvSpPr>
            <p:cNvPr id="27" name="Rectangle 26"/>
            <p:cNvSpPr/>
            <p:nvPr/>
          </p:nvSpPr>
          <p:spPr>
            <a:xfrm>
              <a:off x="5459644" y="4398884"/>
              <a:ext cx="4816065" cy="1336921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796323" y="3711516"/>
              <a:ext cx="6011261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rgbClr val="000000"/>
                  </a:solidFill>
                </a:rPr>
                <a:t>The computer </a:t>
              </a:r>
              <a:r>
                <a:rPr lang="en-US" dirty="0" err="1">
                  <a:solidFill>
                    <a:srgbClr val="000000"/>
                  </a:solidFill>
                </a:rPr>
                <a:t>www.ku.edu.tr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154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3450" y="2800382"/>
            <a:ext cx="3660027" cy="2583800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 flipH="1">
            <a:off x="3008152" y="4092282"/>
            <a:ext cx="945584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1919130" y="3845019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33584" y="384227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30828" y="383953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28073" y="383678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25317" y="383404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1600432" y="4525753"/>
            <a:ext cx="13078801" cy="3650962"/>
            <a:chOff x="1440388" y="4073178"/>
            <a:chExt cx="11770921" cy="3285866"/>
          </a:xfrm>
        </p:grpSpPr>
        <p:cxnSp>
          <p:nvCxnSpPr>
            <p:cNvPr id="58" name="Straight Connector 57"/>
            <p:cNvCxnSpPr>
              <a:endCxn id="5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>
              <a:stCxn id="5" idx="6"/>
              <a:endCxn id="4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Can 3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28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>
              <a:stCxn id="2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n 2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>
              <a:stCxn id="9" idx="2"/>
              <a:endCxn id="28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  <p:cxnSp>
          <p:nvCxnSpPr>
            <p:cNvPr id="59" name="Straight Connector 58"/>
            <p:cNvCxnSpPr>
              <a:stCxn id="18" idx="2"/>
              <a:endCxn id="9" idx="0"/>
            </p:cNvCxnSpPr>
            <p:nvPr/>
          </p:nvCxnSpPr>
          <p:spPr>
            <a:xfrm>
              <a:off x="12945117" y="4845764"/>
              <a:ext cx="1448" cy="127576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71542" y="3445163"/>
            <a:ext cx="2652789" cy="1489028"/>
          </a:xfrm>
          <a:prstGeom prst="rect">
            <a:avLst/>
          </a:prstGeom>
        </p:spPr>
      </p:pic>
      <p:pic>
        <p:nvPicPr>
          <p:cNvPr id="7" name="Picture 6" descr="Screen Shot 2014-04-24 at 10.48.48 AM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34" b="89901" l="6176" r="90000">
                        <a14:foregroundMark x1="31765" y1="56291" x2="31765" y2="56291"/>
                        <a14:foregroundMark x1="41471" y1="48510" x2="41471" y2="48510"/>
                        <a14:foregroundMark x1="46324" y1="58609" x2="46324" y2="58609"/>
                        <a14:foregroundMark x1="56029" y1="49338" x2="56029" y2="49338"/>
                        <a14:foregroundMark x1="48088" y1="43046" x2="48088" y2="43046"/>
                        <a14:foregroundMark x1="62206" y1="55464" x2="62206" y2="55464"/>
                        <a14:foregroundMark x1="73676" y1="49338" x2="73676" y2="49338"/>
                        <a14:foregroundMark x1="78824" y1="53974" x2="78824" y2="53974"/>
                        <a14:foregroundMark x1="86471" y1="43874" x2="86471" y2="43874"/>
                        <a14:foregroundMark x1="79559" y1="43046" x2="79559" y2="43046"/>
                        <a14:foregroundMark x1="82647" y1="38411" x2="82647" y2="38411"/>
                        <a14:foregroundMark x1="32794" y1="42219" x2="32794" y2="42219"/>
                        <a14:backgroundMark x1="37647" y1="39901" x2="37647" y2="39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512" y="1488256"/>
            <a:ext cx="2790817" cy="1239451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940075" y="383404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7554C74D-1847-6248-8213-CD6ED32566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329" y="1397601"/>
            <a:ext cx="3382761" cy="14207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3CFAC7-3D11-444D-888A-2328273F0F49}"/>
              </a:ext>
            </a:extLst>
          </p:cNvPr>
          <p:cNvSpPr txBox="1"/>
          <p:nvPr/>
        </p:nvSpPr>
        <p:spPr>
          <a:xfrm>
            <a:off x="8851090" y="1688905"/>
            <a:ext cx="4770538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" pitchFamily="2" charset="0"/>
                <a:sym typeface="Gill Sans"/>
              </a:rPr>
              <a:t>www.stanford.edu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urier" pitchFamily="2" charset="0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998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3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5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4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9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30" grpId="0" animBg="1"/>
      <p:bldP spid="30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 we see the path our packets take?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6697" y="5415515"/>
            <a:ext cx="13042605" cy="2336800"/>
          </a:xfrm>
        </p:spPr>
        <p:txBody>
          <a:bodyPr/>
          <a:lstStyle/>
          <a:p>
            <a:r>
              <a:rPr lang="en-US" sz="8000" dirty="0"/>
              <a:t>Yes!</a:t>
            </a:r>
          </a:p>
          <a:p>
            <a:r>
              <a:rPr lang="en-US" sz="4000" dirty="0">
                <a:solidFill>
                  <a:srgbClr val="0365C0"/>
                </a:solidFill>
              </a:rPr>
              <a:t>On your computer, try: “</a:t>
            </a:r>
            <a:r>
              <a:rPr lang="en-US" sz="4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ping </a:t>
            </a:r>
            <a:r>
              <a:rPr lang="en-US" sz="4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yuba.stanford.edu</a:t>
            </a:r>
            <a:r>
              <a:rPr lang="en-US" sz="4000" dirty="0">
                <a:solidFill>
                  <a:srgbClr val="0365C0"/>
                </a:solidFill>
              </a:rPr>
              <a:t>”</a:t>
            </a:r>
          </a:p>
          <a:p>
            <a:r>
              <a:rPr lang="en-US" sz="4000" dirty="0">
                <a:solidFill>
                  <a:srgbClr val="0365C0"/>
                </a:solidFill>
              </a:rPr>
              <a:t>and “</a:t>
            </a:r>
            <a:r>
              <a:rPr lang="en-US" sz="4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traceroute </a:t>
            </a:r>
            <a:r>
              <a:rPr lang="en-US" sz="4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yuba.stanford.edu</a:t>
            </a:r>
            <a:r>
              <a:rPr lang="en-US" sz="4000" dirty="0">
                <a:solidFill>
                  <a:srgbClr val="0365C0"/>
                </a:solidFill>
              </a:rPr>
              <a:t>”</a:t>
            </a:r>
          </a:p>
          <a:p>
            <a:endParaRPr lang="en-US" sz="4000" dirty="0">
              <a:solidFill>
                <a:srgbClr val="0365C0"/>
              </a:solidFill>
            </a:endParaRPr>
          </a:p>
          <a:p>
            <a:r>
              <a:rPr lang="en-US" sz="4000" dirty="0">
                <a:solidFill>
                  <a:srgbClr val="0365C0"/>
                </a:solidFill>
              </a:rPr>
              <a:t>(Windows:  “</a:t>
            </a:r>
            <a:r>
              <a:rPr lang="en-US" sz="4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tracert</a:t>
            </a:r>
            <a:r>
              <a:rPr lang="en-US" sz="4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yuba.stanford.edu</a:t>
            </a:r>
            <a:r>
              <a:rPr lang="en-US" sz="4000" dirty="0">
                <a:solidFill>
                  <a:srgbClr val="0365C0"/>
                </a:solidFill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2105602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ping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sz="4800" dirty="0" err="1">
                <a:latin typeface="Courier" pitchFamily="2" charset="0"/>
              </a:rPr>
              <a:t>www.doshisha.ac.jp</a:t>
            </a:r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593265"/>
            <a:ext cx="12598400" cy="2336800"/>
          </a:xfrm>
        </p:spPr>
        <p:txBody>
          <a:bodyPr/>
          <a:lstStyle/>
          <a:p>
            <a:r>
              <a:rPr lang="en-US" dirty="0"/>
              <a:t>From yuba (at Stanford), it takes about 115ms to reach Japan and back again</a:t>
            </a:r>
            <a:br>
              <a:rPr lang="en-US" dirty="0"/>
            </a:br>
            <a:r>
              <a:rPr lang="en-US" dirty="0"/>
              <a:t>(“round-trip-time”)</a:t>
            </a:r>
          </a:p>
        </p:txBody>
      </p:sp>
    </p:spTree>
    <p:extLst>
      <p:ext uri="{BB962C8B-B14F-4D97-AF65-F5344CB8AC3E}">
        <p14:creationId xmlns:p14="http://schemas.microsoft.com/office/powerpoint/2010/main" val="3528653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7FB91-172E-694A-9A8C-255745433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044" y="0"/>
            <a:ext cx="10211912" cy="914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52A0D8F4-787E-6848-9110-793B2659155A}"/>
              </a:ext>
            </a:extLst>
          </p:cNvPr>
          <p:cNvSpPr/>
          <p:nvPr/>
        </p:nvSpPr>
        <p:spPr>
          <a:xfrm>
            <a:off x="5608320" y="202692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none" w="med" len="med"/>
            <a:tailEnd type="triangl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4AB28826-D622-4F47-9A6E-98AC8C1EDA0D}"/>
              </a:ext>
            </a:extLst>
          </p:cNvPr>
          <p:cNvSpPr/>
          <p:nvPr/>
        </p:nvSpPr>
        <p:spPr>
          <a:xfrm>
            <a:off x="5608320" y="211836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9795DC-ED13-4349-89AF-95053B5B8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272" y="623944"/>
            <a:ext cx="3870960" cy="1707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0DDFA29-C7AC-D842-9028-B8D7A927CA31}"/>
              </a:ext>
            </a:extLst>
          </p:cNvPr>
          <p:cNvSpPr txBox="1"/>
          <p:nvPr/>
        </p:nvSpPr>
        <p:spPr>
          <a:xfrm>
            <a:off x="11381092" y="3126409"/>
            <a:ext cx="1157368" cy="47192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Stanford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520BD7-A59B-F74F-95C3-50F1ADDE69FE}"/>
              </a:ext>
            </a:extLst>
          </p:cNvPr>
          <p:cNvSpPr txBox="1"/>
          <p:nvPr/>
        </p:nvSpPr>
        <p:spPr>
          <a:xfrm>
            <a:off x="4632981" y="3655038"/>
            <a:ext cx="881653" cy="471924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Kyoto</a:t>
            </a:r>
          </a:p>
        </p:txBody>
      </p:sp>
    </p:spTree>
    <p:extLst>
      <p:ext uri="{BB962C8B-B14F-4D97-AF65-F5344CB8AC3E}">
        <p14:creationId xmlns:p14="http://schemas.microsoft.com/office/powerpoint/2010/main" val="91992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7FB91-172E-694A-9A8C-255745433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044" y="0"/>
            <a:ext cx="10211912" cy="914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0F656D-5DBF-E944-AF52-7C2207623D9C}"/>
              </a:ext>
            </a:extLst>
          </p:cNvPr>
          <p:cNvSpPr/>
          <p:nvPr/>
        </p:nvSpPr>
        <p:spPr>
          <a:xfrm>
            <a:off x="12538460" y="2537571"/>
            <a:ext cx="3717540" cy="248078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>
            <a:noFill/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E52554-DFE3-274E-AEAB-B487189DEDDF}"/>
              </a:ext>
            </a:extLst>
          </p:cNvPr>
          <p:cNvSpPr/>
          <p:nvPr/>
        </p:nvSpPr>
        <p:spPr>
          <a:xfrm>
            <a:off x="9044410" y="5020760"/>
            <a:ext cx="7211590" cy="217472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>
            <a:noFill/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52A0D8F4-787E-6848-9110-793B2659155A}"/>
              </a:ext>
            </a:extLst>
          </p:cNvPr>
          <p:cNvSpPr/>
          <p:nvPr/>
        </p:nvSpPr>
        <p:spPr>
          <a:xfrm>
            <a:off x="5608320" y="202692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none" w="med" len="med"/>
            <a:tailEnd type="triangl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4AB28826-D622-4F47-9A6E-98AC8C1EDA0D}"/>
              </a:ext>
            </a:extLst>
          </p:cNvPr>
          <p:cNvSpPr/>
          <p:nvPr/>
        </p:nvSpPr>
        <p:spPr>
          <a:xfrm>
            <a:off x="5608320" y="211836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9795DC-ED13-4349-89AF-95053B5B8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272" y="623944"/>
            <a:ext cx="3870960" cy="1707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385032-0609-0B42-BED7-1A18725776E3}"/>
              </a:ext>
            </a:extLst>
          </p:cNvPr>
          <p:cNvSpPr txBox="1"/>
          <p:nvPr/>
        </p:nvSpPr>
        <p:spPr>
          <a:xfrm>
            <a:off x="11381092" y="3126409"/>
            <a:ext cx="1157368" cy="47192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Stanford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A2DAC6-D1BB-9D40-8542-5FDBA1BD4FD0}"/>
              </a:ext>
            </a:extLst>
          </p:cNvPr>
          <p:cNvSpPr txBox="1"/>
          <p:nvPr/>
        </p:nvSpPr>
        <p:spPr>
          <a:xfrm>
            <a:off x="4632981" y="3655038"/>
            <a:ext cx="881653" cy="471924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Kyoto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44A306-B369-4345-BF84-3C83A97503B1}"/>
              </a:ext>
            </a:extLst>
          </p:cNvPr>
          <p:cNvSpPr txBox="1"/>
          <p:nvPr/>
        </p:nvSpPr>
        <p:spPr>
          <a:xfrm>
            <a:off x="6980198" y="749514"/>
            <a:ext cx="3183903" cy="117981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8,637km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RTT = 86ms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FillTx/>
              <a:sym typeface="Gill San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1C21FE-DD08-7042-B40B-6DBEE3DC13D9}"/>
                  </a:ext>
                </a:extLst>
              </p:cNvPr>
              <p:cNvSpPr txBox="1"/>
              <p:nvPr/>
            </p:nvSpPr>
            <p:spPr>
              <a:xfrm>
                <a:off x="12555948" y="2519994"/>
                <a:ext cx="2479717" cy="701282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5461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Gill Sans"/>
                        </a:rPr>
                        <m:t>𝑠𝑝𝑒𝑒𝑑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Gill Sans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Gill Sans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Gill Sans"/>
                            </a:rPr>
                            <m:t>𝑑𝑖𝑠𝑡𝑎𝑛𝑐𝑒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Gill Sans"/>
                            </a:rPr>
                            <m:t>𝑡𝑖𝑚𝑒</m:t>
                          </m:r>
                        </m:den>
                      </m:f>
                    </m:oMath>
                  </m:oMathPara>
                </a14:m>
                <a:endParaRPr kumimoji="0" lang="en-US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+mn-ea"/>
                  <a:cs typeface="+mn-cs"/>
                  <a:sym typeface="Gill Sans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E1C21FE-DD08-7042-B40B-6DBEE3DC13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55948" y="2519994"/>
                <a:ext cx="2479717" cy="701282"/>
              </a:xfrm>
              <a:prstGeom prst="rect">
                <a:avLst/>
              </a:prstGeom>
              <a:blipFill>
                <a:blip r:embed="rId4"/>
                <a:stretch>
                  <a:fillRect l="-5102" t="-1754" b="-12281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80B9261A-85CF-C144-9AC3-EE2399FC510E}"/>
              </a:ext>
            </a:extLst>
          </p:cNvPr>
          <p:cNvSpPr txBox="1"/>
          <p:nvPr/>
        </p:nvSpPr>
        <p:spPr>
          <a:xfrm>
            <a:off x="11395268" y="7361976"/>
            <a:ext cx="65" cy="73866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57BF9BD-ED59-1148-A4A2-4FBF845B04D4}"/>
                  </a:ext>
                </a:extLst>
              </p:cNvPr>
              <p:cNvSpPr txBox="1"/>
              <p:nvPr/>
            </p:nvSpPr>
            <p:spPr>
              <a:xfrm>
                <a:off x="12561563" y="3342718"/>
                <a:ext cx="2309991" cy="763479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5461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𝑡𝑖𝑚𝑒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𝑑𝑖𝑠𝑡𝑎𝑛𝑐𝑒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𝑠𝑝𝑒𝑒𝑑</m:t>
                          </m:r>
                        </m:den>
                      </m:f>
                    </m:oMath>
                  </m:oMathPara>
                </a14:m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57BF9BD-ED59-1148-A4A2-4FBF845B04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61563" y="3342718"/>
                <a:ext cx="2309991" cy="763479"/>
              </a:xfrm>
              <a:prstGeom prst="rect">
                <a:avLst/>
              </a:prstGeom>
              <a:blipFill>
                <a:blip r:embed="rId5"/>
                <a:stretch>
                  <a:fillRect l="-3825" b="-1639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A92481-41F2-1540-B41D-77C4B0CC8CBB}"/>
                  </a:ext>
                </a:extLst>
              </p:cNvPr>
              <p:cNvSpPr txBox="1"/>
              <p:nvPr/>
            </p:nvSpPr>
            <p:spPr>
              <a:xfrm>
                <a:off x="12538460" y="4182244"/>
                <a:ext cx="3820405" cy="741293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rtl="0" latinLnBrk="1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𝑂𝑛𝑒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𝑤𝑎𝑦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𝑡𝑖𝑚𝑒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8,637</m:t>
                          </m:r>
                          <m:r>
                            <a:rPr 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𝑐</m:t>
                          </m:r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′</m:t>
                          </m:r>
                        </m:den>
                      </m:f>
                    </m:oMath>
                  </m:oMathPara>
                </a14:m>
                <a:endParaRPr kumimoji="0" lang="en-US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Cambria Math" panose="02040503050406030204" pitchFamily="18" charset="0"/>
                  <a:sym typeface="Gill Sans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A92481-41F2-1540-B41D-77C4B0CC8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38460" y="4182244"/>
                <a:ext cx="3820405" cy="741293"/>
              </a:xfrm>
              <a:prstGeom prst="rect">
                <a:avLst/>
              </a:prstGeom>
              <a:blipFill>
                <a:blip r:embed="rId6"/>
                <a:stretch>
                  <a:fillRect l="-1987" b="-1333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6900062-85B4-A34D-802D-49ED13621219}"/>
                  </a:ext>
                </a:extLst>
              </p:cNvPr>
              <p:cNvSpPr txBox="1"/>
              <p:nvPr/>
            </p:nvSpPr>
            <p:spPr>
              <a:xfrm>
                <a:off x="9024721" y="5874087"/>
                <a:ext cx="4967450" cy="741100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rtl="0" latinLnBrk="1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𝑂𝑛𝑒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𝑤𝑎𝑦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𝑡𝑖𝑚𝑒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8,637</m:t>
                          </m:r>
                          <m:r>
                            <a:rPr lang="en-US" sz="2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2</m:t>
                          </m:r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  <m:t>×</m:t>
                          </m:r>
                          <m:sSup>
                            <m:sSup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Gill Sans"/>
                                </a:rPr>
                              </m:ctrlPr>
                            </m:sSupPr>
                            <m:e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Gill Sans"/>
                                </a:rPr>
                                <m:t>10</m:t>
                              </m:r>
                            </m:e>
                            <m:sup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Gill Sans"/>
                                </a:rPr>
                                <m:t>8</m:t>
                              </m:r>
                            </m:sup>
                          </m:sSup>
                        </m:den>
                      </m:f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=43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𝑚𝑠</m:t>
                      </m:r>
                    </m:oMath>
                  </m:oMathPara>
                </a14:m>
                <a:endParaRPr kumimoji="0" lang="en-US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Cambria Math" panose="02040503050406030204" pitchFamily="18" charset="0"/>
                  <a:sym typeface="Gill Sans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6900062-85B4-A34D-802D-49ED13621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4721" y="5874087"/>
                <a:ext cx="4967450" cy="741100"/>
              </a:xfrm>
              <a:prstGeom prst="rect">
                <a:avLst/>
              </a:prstGeom>
              <a:blipFill>
                <a:blip r:embed="rId7"/>
                <a:stretch>
                  <a:fillRect l="-1531" b="-11864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17B958A-B334-2E44-931C-0BE7DA21A284}"/>
                  </a:ext>
                </a:extLst>
              </p:cNvPr>
              <p:cNvSpPr txBox="1"/>
              <p:nvPr/>
            </p:nvSpPr>
            <p:spPr>
              <a:xfrm>
                <a:off x="9044410" y="5049583"/>
                <a:ext cx="7211590" cy="693844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ctr" defTabSz="5461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𝑠𝑝𝑒𝑒𝑑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𝑜𝑓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𝑙𝑖𝑔h𝑡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𝑖𝑛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𝑜𝑝𝑡𝑖𝑐𝑎𝑙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𝑓𝑖𝑏𝑒𝑟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, </m:t>
                      </m:r>
                      <m:sSup>
                        <m:sSup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</m:ctrlPr>
                        </m:sSup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𝑐</m:t>
                          </m:r>
                        </m:e>
                        <m:sup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Gill Sans"/>
                            </a:rPr>
                            <m:t>′</m:t>
                          </m:r>
                        </m:sup>
                      </m:sSup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≈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  <m:t>2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  <m:t>3</m:t>
                          </m:r>
                        </m:den>
                      </m:f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𝑐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=2×</m:t>
                      </m:r>
                      <m:sSup>
                        <m:sSup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</m:ctrlPr>
                        </m:sSup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  <m:t>10</m:t>
                          </m:r>
                        </m:e>
                        <m:sup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Gill Sans"/>
                            </a:rPr>
                            <m:t>8</m:t>
                          </m:r>
                        </m:sup>
                      </m:sSup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𝑚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/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Gill Sans"/>
                        </a:rPr>
                        <m:t>𝑠</m:t>
                      </m:r>
                    </m:oMath>
                  </m:oMathPara>
                </a14:m>
                <a:endParaRPr kumimoji="0" lang="en-US" sz="24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Gill Sans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17B958A-B334-2E44-931C-0BE7DA21A2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4410" y="5049583"/>
                <a:ext cx="7211590" cy="693844"/>
              </a:xfrm>
              <a:prstGeom prst="rect">
                <a:avLst/>
              </a:prstGeom>
              <a:blipFill>
                <a:blip r:embed="rId8"/>
                <a:stretch>
                  <a:fillRect l="-1406" b="-1454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8ACA72B-1A60-BD4F-BD22-CE9CFD4A9E81}"/>
                  </a:ext>
                </a:extLst>
              </p:cNvPr>
              <p:cNvSpPr txBox="1"/>
              <p:nvPr/>
            </p:nvSpPr>
            <p:spPr>
              <a:xfrm>
                <a:off x="9024721" y="6748618"/>
                <a:ext cx="6221190" cy="430887"/>
              </a:xfrm>
              <a:prstGeom prst="rect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rtl="0" latinLnBrk="1" hangingPunc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𝑹𝒐𝒖𝒏𝒅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𝒕𝒓𝒊𝒑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 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𝒕𝒊𝒎𝒆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𝟐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×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𝟒𝟑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𝒎𝒔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=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𝟖𝟔</m:t>
                      </m:r>
                      <m:r>
                        <a:rPr kumimoji="0" lang="en-US" sz="2800" b="1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Gill Sans"/>
                        </a:rPr>
                        <m:t>𝒎𝒔</m:t>
                      </m:r>
                    </m:oMath>
                  </m:oMathPara>
                </a14:m>
                <a:endParaRPr kumimoji="0" lang="en-US" sz="28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Cambria Math" panose="02040503050406030204" pitchFamily="18" charset="0"/>
                  <a:sym typeface="Gill Sans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8ACA72B-1A60-BD4F-BD22-CE9CFD4A9E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4721" y="6748618"/>
                <a:ext cx="6221190" cy="430887"/>
              </a:xfrm>
              <a:prstGeom prst="rect">
                <a:avLst/>
              </a:prstGeom>
              <a:blipFill>
                <a:blip r:embed="rId9"/>
                <a:stretch>
                  <a:fillRect l="-1633" t="-2857" b="-3714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EBCD0F-F366-3044-930C-E52D046AC4EA}"/>
              </a:ext>
            </a:extLst>
          </p:cNvPr>
          <p:cNvSpPr txBox="1"/>
          <p:nvPr/>
        </p:nvSpPr>
        <p:spPr>
          <a:xfrm>
            <a:off x="4390927" y="7670862"/>
            <a:ext cx="8736367" cy="77970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Q: So</a:t>
            </a:r>
            <a:r>
              <a:rPr kumimoji="0" lang="en-US" sz="44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w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hy did my “ping” take 115ms?</a:t>
            </a:r>
          </a:p>
        </p:txBody>
      </p:sp>
    </p:spTree>
    <p:extLst>
      <p:ext uri="{BB962C8B-B14F-4D97-AF65-F5344CB8AC3E}">
        <p14:creationId xmlns:p14="http://schemas.microsoft.com/office/powerpoint/2010/main" val="207923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3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traceroute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4378039"/>
            <a:ext cx="11379200" cy="2336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862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B9EB2C-75C0-1649-BC14-71CE1EBF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Stanford to </a:t>
            </a:r>
            <a:br>
              <a:rPr lang="en-US" dirty="0"/>
            </a:br>
            <a:r>
              <a:rPr lang="en-US" dirty="0" err="1"/>
              <a:t>Doshisha</a:t>
            </a:r>
            <a:r>
              <a:rPr lang="en-US" dirty="0"/>
              <a:t> University (Kyoto)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AA8F0-FED4-1D4B-88BD-D3CE72EDF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500" y="2951842"/>
            <a:ext cx="14323060" cy="5753100"/>
          </a:xfrm>
        </p:spPr>
        <p:txBody>
          <a:bodyPr/>
          <a:lstStyle/>
          <a:p>
            <a:pPr marL="317500" indent="0">
              <a:buNone/>
            </a:pPr>
            <a:r>
              <a:rPr lang="en-US" sz="2800" i="1" dirty="0" err="1"/>
              <a:t>nickm@yuba.Stanford.EDU</a:t>
            </a:r>
            <a:r>
              <a:rPr lang="en-US" sz="2800" dirty="0"/>
              <a:t> &gt; </a:t>
            </a:r>
            <a:r>
              <a:rPr lang="en-US" sz="2400" b="1" dirty="0">
                <a:latin typeface="Courier" pitchFamily="2" charset="0"/>
              </a:rPr>
              <a:t>traceroute –q1 </a:t>
            </a:r>
            <a:r>
              <a:rPr lang="en-US" sz="2400" b="1" dirty="0" err="1">
                <a:latin typeface="Courier" pitchFamily="2" charset="0"/>
              </a:rPr>
              <a:t>istc.doshisha.ac.jp</a:t>
            </a:r>
            <a:endParaRPr lang="en-US" sz="2800" b="1" dirty="0">
              <a:latin typeface="Courier" pitchFamily="2" charset="0"/>
            </a:endParaRPr>
          </a:p>
          <a:p>
            <a:pPr marL="317500" indent="0">
              <a:buNone/>
            </a:pPr>
            <a:endParaRPr lang="en-US" sz="2400" dirty="0"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traceroute to </a:t>
            </a:r>
            <a:r>
              <a:rPr lang="en-US" sz="2400" dirty="0" err="1">
                <a:latin typeface="Courier" pitchFamily="2" charset="0"/>
              </a:rPr>
              <a:t>istc.doshisha.ac.jp</a:t>
            </a:r>
            <a:r>
              <a:rPr lang="en-US" sz="2400" dirty="0">
                <a:latin typeface="Courier" pitchFamily="2" charset="0"/>
              </a:rPr>
              <a:t> (202.23.190.159), 30 hops max, 40 byte packets</a:t>
            </a: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1  </a:t>
            </a:r>
            <a:r>
              <a:rPr lang="en-US" sz="2400" dirty="0" err="1">
                <a:latin typeface="Courier" pitchFamily="2" charset="0"/>
              </a:rPr>
              <a:t>csmx</a:t>
            </a:r>
            <a:r>
              <a:rPr lang="en-US" sz="2400" dirty="0">
                <a:latin typeface="Courier" pitchFamily="2" charset="0"/>
              </a:rPr>
              <a:t>-west-</a:t>
            </a:r>
            <a:r>
              <a:rPr lang="en-US" sz="2400" dirty="0" err="1">
                <a:latin typeface="Courier" pitchFamily="2" charset="0"/>
              </a:rPr>
              <a:t>rtr.SUNet</a:t>
            </a:r>
            <a:r>
              <a:rPr lang="en-US" sz="2400" dirty="0">
                <a:latin typeface="Courier" pitchFamily="2" charset="0"/>
              </a:rPr>
              <a:t> (171.64.74.2)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0.234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2  hpr-svl-rtr-vlan3.SUNet (171.66.255.186)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0.423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3  hpr-svl-hpr2--</a:t>
            </a:r>
            <a:r>
              <a:rPr lang="en-US" sz="2400" dirty="0" err="1">
                <a:latin typeface="Courier" pitchFamily="2" charset="0"/>
              </a:rPr>
              <a:t>stan-ge.cenic.net</a:t>
            </a:r>
            <a:r>
              <a:rPr lang="en-US" sz="2400" dirty="0">
                <a:latin typeface="Courier" pitchFamily="2" charset="0"/>
              </a:rPr>
              <a:t> (137.164.27.161)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0.779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4  hpr-lax-hpr3--svl-hpr3-100ge.cenic.net (137.164.25.73)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8.627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5  sinet-1-lo-jmb-702.lsanca.pacificwave.net (207.231.240.135)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8.793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6  tokyo1-GM-ET-8-3-0-100.s5.sinet.ad.jp (150.99.89.242)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108.852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7  kyoto-RM-ET-7-1-0-1151.s5.sinet.ad.jp (150.99.89.184) 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114.829 </a:t>
            </a:r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dirty="0">
                <a:latin typeface="Courier" pitchFamily="2" charset="0"/>
              </a:rPr>
              <a:t> 8  </a:t>
            </a:r>
            <a:r>
              <a:rPr lang="en-US" sz="2400" dirty="0" err="1">
                <a:latin typeface="Courier" pitchFamily="2" charset="0"/>
              </a:rPr>
              <a:t>doshisha-LAN.gw.sinet.ad.jp</a:t>
            </a:r>
            <a:r>
              <a:rPr lang="en-US" sz="2400" dirty="0">
                <a:latin typeface="Courier" pitchFamily="2" charset="0"/>
              </a:rPr>
              <a:t> (150.99.196.66)  </a:t>
            </a:r>
            <a:r>
              <a:rPr lang="en-US" sz="2400" b="1" dirty="0">
                <a:solidFill>
                  <a:srgbClr val="FF0000"/>
                </a:solidFill>
                <a:latin typeface="Courier" pitchFamily="2" charset="0"/>
              </a:rPr>
              <a:t>115.249 </a:t>
            </a:r>
            <a:r>
              <a:rPr lang="en-US" sz="2400" b="1" dirty="0" err="1">
                <a:solidFill>
                  <a:srgbClr val="FF0000"/>
                </a:solidFill>
                <a:latin typeface="Courier" pitchFamily="2" charset="0"/>
              </a:rPr>
              <a:t>ms</a:t>
            </a:r>
            <a:endParaRPr lang="en-US" sz="2400" b="1" dirty="0">
              <a:solidFill>
                <a:srgbClr val="FF0000"/>
              </a:solidFill>
              <a:latin typeface="Courier" pitchFamily="2" charset="0"/>
            </a:endParaRPr>
          </a:p>
          <a:p>
            <a:pPr marL="31750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Courier" pitchFamily="2" charset="0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Courier" pitchFamily="2" charset="0"/>
              </a:rPr>
              <a:t>9  ***</a:t>
            </a:r>
          </a:p>
          <a:p>
            <a:pPr marL="317500" indent="0">
              <a:buNone/>
            </a:pPr>
            <a:endParaRPr lang="en-US" sz="28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EFF3044-9B7F-554F-9D54-E11E13BBA273}"/>
              </a:ext>
            </a:extLst>
          </p:cNvPr>
          <p:cNvSpPr/>
          <p:nvPr/>
        </p:nvSpPr>
        <p:spPr>
          <a:xfrm>
            <a:off x="1202498" y="5699343"/>
            <a:ext cx="14267145" cy="601249"/>
          </a:xfrm>
          <a:prstGeom prst="roundRect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4267145"/>
                      <a:gd name="connsiteY0" fmla="*/ 100210 h 601249"/>
                      <a:gd name="connsiteX1" fmla="*/ 100210 w 14267145"/>
                      <a:gd name="connsiteY1" fmla="*/ 0 h 601249"/>
                      <a:gd name="connsiteX2" fmla="*/ 967658 w 14267145"/>
                      <a:gd name="connsiteY2" fmla="*/ 0 h 601249"/>
                      <a:gd name="connsiteX3" fmla="*/ 1413104 w 14267145"/>
                      <a:gd name="connsiteY3" fmla="*/ 0 h 601249"/>
                      <a:gd name="connsiteX4" fmla="*/ 1717883 w 14267145"/>
                      <a:gd name="connsiteY4" fmla="*/ 0 h 601249"/>
                      <a:gd name="connsiteX5" fmla="*/ 2444664 w 14267145"/>
                      <a:gd name="connsiteY5" fmla="*/ 0 h 601249"/>
                      <a:gd name="connsiteX6" fmla="*/ 2890110 w 14267145"/>
                      <a:gd name="connsiteY6" fmla="*/ 0 h 601249"/>
                      <a:gd name="connsiteX7" fmla="*/ 3757558 w 14267145"/>
                      <a:gd name="connsiteY7" fmla="*/ 0 h 601249"/>
                      <a:gd name="connsiteX8" fmla="*/ 4062338 w 14267145"/>
                      <a:gd name="connsiteY8" fmla="*/ 0 h 601249"/>
                      <a:gd name="connsiteX9" fmla="*/ 4929786 w 14267145"/>
                      <a:gd name="connsiteY9" fmla="*/ 0 h 601249"/>
                      <a:gd name="connsiteX10" fmla="*/ 5093897 w 14267145"/>
                      <a:gd name="connsiteY10" fmla="*/ 0 h 601249"/>
                      <a:gd name="connsiteX11" fmla="*/ 5680011 w 14267145"/>
                      <a:gd name="connsiteY11" fmla="*/ 0 h 601249"/>
                      <a:gd name="connsiteX12" fmla="*/ 6266124 w 14267145"/>
                      <a:gd name="connsiteY12" fmla="*/ 0 h 601249"/>
                      <a:gd name="connsiteX13" fmla="*/ 6711571 w 14267145"/>
                      <a:gd name="connsiteY13" fmla="*/ 0 h 601249"/>
                      <a:gd name="connsiteX14" fmla="*/ 7579019 w 14267145"/>
                      <a:gd name="connsiteY14" fmla="*/ 0 h 601249"/>
                      <a:gd name="connsiteX15" fmla="*/ 8446467 w 14267145"/>
                      <a:gd name="connsiteY15" fmla="*/ 0 h 601249"/>
                      <a:gd name="connsiteX16" fmla="*/ 8751246 w 14267145"/>
                      <a:gd name="connsiteY16" fmla="*/ 0 h 601249"/>
                      <a:gd name="connsiteX17" fmla="*/ 9337359 w 14267145"/>
                      <a:gd name="connsiteY17" fmla="*/ 0 h 601249"/>
                      <a:gd name="connsiteX18" fmla="*/ 10204807 w 14267145"/>
                      <a:gd name="connsiteY18" fmla="*/ 0 h 601249"/>
                      <a:gd name="connsiteX19" fmla="*/ 10790921 w 14267145"/>
                      <a:gd name="connsiteY19" fmla="*/ 0 h 601249"/>
                      <a:gd name="connsiteX20" fmla="*/ 10955033 w 14267145"/>
                      <a:gd name="connsiteY20" fmla="*/ 0 h 601249"/>
                      <a:gd name="connsiteX21" fmla="*/ 11259812 w 14267145"/>
                      <a:gd name="connsiteY21" fmla="*/ 0 h 601249"/>
                      <a:gd name="connsiteX22" fmla="*/ 12127260 w 14267145"/>
                      <a:gd name="connsiteY22" fmla="*/ 0 h 601249"/>
                      <a:gd name="connsiteX23" fmla="*/ 12713373 w 14267145"/>
                      <a:gd name="connsiteY23" fmla="*/ 0 h 601249"/>
                      <a:gd name="connsiteX24" fmla="*/ 13018152 w 14267145"/>
                      <a:gd name="connsiteY24" fmla="*/ 0 h 601249"/>
                      <a:gd name="connsiteX25" fmla="*/ 13604266 w 14267145"/>
                      <a:gd name="connsiteY25" fmla="*/ 0 h 601249"/>
                      <a:gd name="connsiteX26" fmla="*/ 14166935 w 14267145"/>
                      <a:gd name="connsiteY26" fmla="*/ 0 h 601249"/>
                      <a:gd name="connsiteX27" fmla="*/ 14267145 w 14267145"/>
                      <a:gd name="connsiteY27" fmla="*/ 100210 h 601249"/>
                      <a:gd name="connsiteX28" fmla="*/ 14267145 w 14267145"/>
                      <a:gd name="connsiteY28" fmla="*/ 501039 h 601249"/>
                      <a:gd name="connsiteX29" fmla="*/ 14166935 w 14267145"/>
                      <a:gd name="connsiteY29" fmla="*/ 601249 h 601249"/>
                      <a:gd name="connsiteX30" fmla="*/ 13721489 w 14267145"/>
                      <a:gd name="connsiteY30" fmla="*/ 601249 h 601249"/>
                      <a:gd name="connsiteX31" fmla="*/ 13557377 w 14267145"/>
                      <a:gd name="connsiteY31" fmla="*/ 601249 h 601249"/>
                      <a:gd name="connsiteX32" fmla="*/ 12830596 w 14267145"/>
                      <a:gd name="connsiteY32" fmla="*/ 601249 h 601249"/>
                      <a:gd name="connsiteX33" fmla="*/ 12525817 w 14267145"/>
                      <a:gd name="connsiteY33" fmla="*/ 601249 h 601249"/>
                      <a:gd name="connsiteX34" fmla="*/ 12361705 w 14267145"/>
                      <a:gd name="connsiteY34" fmla="*/ 601249 h 601249"/>
                      <a:gd name="connsiteX35" fmla="*/ 12056926 w 14267145"/>
                      <a:gd name="connsiteY35" fmla="*/ 601249 h 601249"/>
                      <a:gd name="connsiteX36" fmla="*/ 11330145 w 14267145"/>
                      <a:gd name="connsiteY36" fmla="*/ 601249 h 601249"/>
                      <a:gd name="connsiteX37" fmla="*/ 11025366 w 14267145"/>
                      <a:gd name="connsiteY37" fmla="*/ 601249 h 601249"/>
                      <a:gd name="connsiteX38" fmla="*/ 10861255 w 14267145"/>
                      <a:gd name="connsiteY38" fmla="*/ 601249 h 601249"/>
                      <a:gd name="connsiteX39" fmla="*/ 10556476 w 14267145"/>
                      <a:gd name="connsiteY39" fmla="*/ 601249 h 601249"/>
                      <a:gd name="connsiteX40" fmla="*/ 10111029 w 14267145"/>
                      <a:gd name="connsiteY40" fmla="*/ 601249 h 601249"/>
                      <a:gd name="connsiteX41" fmla="*/ 9524916 w 14267145"/>
                      <a:gd name="connsiteY41" fmla="*/ 601249 h 601249"/>
                      <a:gd name="connsiteX42" fmla="*/ 9220137 w 14267145"/>
                      <a:gd name="connsiteY42" fmla="*/ 601249 h 601249"/>
                      <a:gd name="connsiteX43" fmla="*/ 8352689 w 14267145"/>
                      <a:gd name="connsiteY43" fmla="*/ 601249 h 601249"/>
                      <a:gd name="connsiteX44" fmla="*/ 7766575 w 14267145"/>
                      <a:gd name="connsiteY44" fmla="*/ 601249 h 601249"/>
                      <a:gd name="connsiteX45" fmla="*/ 6899127 w 14267145"/>
                      <a:gd name="connsiteY45" fmla="*/ 601249 h 601249"/>
                      <a:gd name="connsiteX46" fmla="*/ 6172346 w 14267145"/>
                      <a:gd name="connsiteY46" fmla="*/ 601249 h 601249"/>
                      <a:gd name="connsiteX47" fmla="*/ 5726900 w 14267145"/>
                      <a:gd name="connsiteY47" fmla="*/ 601249 h 601249"/>
                      <a:gd name="connsiteX48" fmla="*/ 5000119 w 14267145"/>
                      <a:gd name="connsiteY48" fmla="*/ 601249 h 601249"/>
                      <a:gd name="connsiteX49" fmla="*/ 4695340 w 14267145"/>
                      <a:gd name="connsiteY49" fmla="*/ 601249 h 601249"/>
                      <a:gd name="connsiteX50" fmla="*/ 4109227 w 14267145"/>
                      <a:gd name="connsiteY50" fmla="*/ 601249 h 601249"/>
                      <a:gd name="connsiteX51" fmla="*/ 3945115 w 14267145"/>
                      <a:gd name="connsiteY51" fmla="*/ 601249 h 601249"/>
                      <a:gd name="connsiteX52" fmla="*/ 3077667 w 14267145"/>
                      <a:gd name="connsiteY52" fmla="*/ 601249 h 601249"/>
                      <a:gd name="connsiteX53" fmla="*/ 2491553 w 14267145"/>
                      <a:gd name="connsiteY53" fmla="*/ 601249 h 601249"/>
                      <a:gd name="connsiteX54" fmla="*/ 1624105 w 14267145"/>
                      <a:gd name="connsiteY54" fmla="*/ 601249 h 601249"/>
                      <a:gd name="connsiteX55" fmla="*/ 1178659 w 14267145"/>
                      <a:gd name="connsiteY55" fmla="*/ 601249 h 601249"/>
                      <a:gd name="connsiteX56" fmla="*/ 873880 w 14267145"/>
                      <a:gd name="connsiteY56" fmla="*/ 601249 h 601249"/>
                      <a:gd name="connsiteX57" fmla="*/ 100210 w 14267145"/>
                      <a:gd name="connsiteY57" fmla="*/ 601249 h 601249"/>
                      <a:gd name="connsiteX58" fmla="*/ 0 w 14267145"/>
                      <a:gd name="connsiteY58" fmla="*/ 501039 h 601249"/>
                      <a:gd name="connsiteX59" fmla="*/ 0 w 14267145"/>
                      <a:gd name="connsiteY59" fmla="*/ 100210 h 601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14267145" h="601249" extrusionOk="0">
                        <a:moveTo>
                          <a:pt x="0" y="100210"/>
                        </a:moveTo>
                        <a:cubicBezTo>
                          <a:pt x="-13687" y="36424"/>
                          <a:pt x="31334" y="5079"/>
                          <a:pt x="100210" y="0"/>
                        </a:cubicBezTo>
                        <a:cubicBezTo>
                          <a:pt x="480943" y="-19577"/>
                          <a:pt x="550271" y="94327"/>
                          <a:pt x="967658" y="0"/>
                        </a:cubicBezTo>
                        <a:cubicBezTo>
                          <a:pt x="1385045" y="-94327"/>
                          <a:pt x="1292343" y="5482"/>
                          <a:pt x="1413104" y="0"/>
                        </a:cubicBezTo>
                        <a:cubicBezTo>
                          <a:pt x="1533865" y="-5482"/>
                          <a:pt x="1648881" y="11543"/>
                          <a:pt x="1717883" y="0"/>
                        </a:cubicBezTo>
                        <a:cubicBezTo>
                          <a:pt x="1786885" y="-11543"/>
                          <a:pt x="2297230" y="82365"/>
                          <a:pt x="2444664" y="0"/>
                        </a:cubicBezTo>
                        <a:cubicBezTo>
                          <a:pt x="2592098" y="-82365"/>
                          <a:pt x="2685014" y="4924"/>
                          <a:pt x="2890110" y="0"/>
                        </a:cubicBezTo>
                        <a:cubicBezTo>
                          <a:pt x="3095206" y="-4924"/>
                          <a:pt x="3570883" y="58145"/>
                          <a:pt x="3757558" y="0"/>
                        </a:cubicBezTo>
                        <a:cubicBezTo>
                          <a:pt x="3944233" y="-58145"/>
                          <a:pt x="3974134" y="25161"/>
                          <a:pt x="4062338" y="0"/>
                        </a:cubicBezTo>
                        <a:cubicBezTo>
                          <a:pt x="4150542" y="-25161"/>
                          <a:pt x="4689705" y="75279"/>
                          <a:pt x="4929786" y="0"/>
                        </a:cubicBezTo>
                        <a:cubicBezTo>
                          <a:pt x="5169867" y="-75279"/>
                          <a:pt x="5037043" y="14318"/>
                          <a:pt x="5093897" y="0"/>
                        </a:cubicBezTo>
                        <a:cubicBezTo>
                          <a:pt x="5150751" y="-14318"/>
                          <a:pt x="5436961" y="39253"/>
                          <a:pt x="5680011" y="0"/>
                        </a:cubicBezTo>
                        <a:cubicBezTo>
                          <a:pt x="5923061" y="-39253"/>
                          <a:pt x="6103167" y="38755"/>
                          <a:pt x="6266124" y="0"/>
                        </a:cubicBezTo>
                        <a:cubicBezTo>
                          <a:pt x="6429081" y="-38755"/>
                          <a:pt x="6586271" y="24305"/>
                          <a:pt x="6711571" y="0"/>
                        </a:cubicBezTo>
                        <a:cubicBezTo>
                          <a:pt x="6836871" y="-24305"/>
                          <a:pt x="7216281" y="30303"/>
                          <a:pt x="7579019" y="0"/>
                        </a:cubicBezTo>
                        <a:cubicBezTo>
                          <a:pt x="7941757" y="-30303"/>
                          <a:pt x="8142913" y="85972"/>
                          <a:pt x="8446467" y="0"/>
                        </a:cubicBezTo>
                        <a:cubicBezTo>
                          <a:pt x="8750021" y="-85972"/>
                          <a:pt x="8606238" y="2288"/>
                          <a:pt x="8751246" y="0"/>
                        </a:cubicBezTo>
                        <a:cubicBezTo>
                          <a:pt x="8896254" y="-2288"/>
                          <a:pt x="9203120" y="52584"/>
                          <a:pt x="9337359" y="0"/>
                        </a:cubicBezTo>
                        <a:cubicBezTo>
                          <a:pt x="9471598" y="-52584"/>
                          <a:pt x="9972878" y="51476"/>
                          <a:pt x="10204807" y="0"/>
                        </a:cubicBezTo>
                        <a:cubicBezTo>
                          <a:pt x="10436736" y="-51476"/>
                          <a:pt x="10647317" y="66523"/>
                          <a:pt x="10790921" y="0"/>
                        </a:cubicBezTo>
                        <a:cubicBezTo>
                          <a:pt x="10934525" y="-66523"/>
                          <a:pt x="10915629" y="6349"/>
                          <a:pt x="10955033" y="0"/>
                        </a:cubicBezTo>
                        <a:cubicBezTo>
                          <a:pt x="10994437" y="-6349"/>
                          <a:pt x="11150665" y="35065"/>
                          <a:pt x="11259812" y="0"/>
                        </a:cubicBezTo>
                        <a:cubicBezTo>
                          <a:pt x="11368959" y="-35065"/>
                          <a:pt x="11728007" y="54476"/>
                          <a:pt x="12127260" y="0"/>
                        </a:cubicBezTo>
                        <a:cubicBezTo>
                          <a:pt x="12526513" y="-54476"/>
                          <a:pt x="12556257" y="32264"/>
                          <a:pt x="12713373" y="0"/>
                        </a:cubicBezTo>
                        <a:cubicBezTo>
                          <a:pt x="12870489" y="-32264"/>
                          <a:pt x="12926309" y="36529"/>
                          <a:pt x="13018152" y="0"/>
                        </a:cubicBezTo>
                        <a:cubicBezTo>
                          <a:pt x="13109995" y="-36529"/>
                          <a:pt x="13315288" y="41593"/>
                          <a:pt x="13604266" y="0"/>
                        </a:cubicBezTo>
                        <a:cubicBezTo>
                          <a:pt x="13893244" y="-41593"/>
                          <a:pt x="13980509" y="5400"/>
                          <a:pt x="14166935" y="0"/>
                        </a:cubicBezTo>
                        <a:cubicBezTo>
                          <a:pt x="14226177" y="-11988"/>
                          <a:pt x="14270775" y="48791"/>
                          <a:pt x="14267145" y="100210"/>
                        </a:cubicBezTo>
                        <a:cubicBezTo>
                          <a:pt x="14308907" y="216115"/>
                          <a:pt x="14231359" y="408432"/>
                          <a:pt x="14267145" y="501039"/>
                        </a:cubicBezTo>
                        <a:cubicBezTo>
                          <a:pt x="14266866" y="550585"/>
                          <a:pt x="14230584" y="606481"/>
                          <a:pt x="14166935" y="601249"/>
                        </a:cubicBezTo>
                        <a:cubicBezTo>
                          <a:pt x="14043740" y="607800"/>
                          <a:pt x="13892959" y="558246"/>
                          <a:pt x="13721489" y="601249"/>
                        </a:cubicBezTo>
                        <a:cubicBezTo>
                          <a:pt x="13550019" y="644252"/>
                          <a:pt x="13635150" y="584379"/>
                          <a:pt x="13557377" y="601249"/>
                        </a:cubicBezTo>
                        <a:cubicBezTo>
                          <a:pt x="13479604" y="618119"/>
                          <a:pt x="13060160" y="527846"/>
                          <a:pt x="12830596" y="601249"/>
                        </a:cubicBezTo>
                        <a:cubicBezTo>
                          <a:pt x="12601032" y="674652"/>
                          <a:pt x="12676558" y="589429"/>
                          <a:pt x="12525817" y="601249"/>
                        </a:cubicBezTo>
                        <a:cubicBezTo>
                          <a:pt x="12375076" y="613069"/>
                          <a:pt x="12406388" y="601223"/>
                          <a:pt x="12361705" y="601249"/>
                        </a:cubicBezTo>
                        <a:cubicBezTo>
                          <a:pt x="12317022" y="601275"/>
                          <a:pt x="12204652" y="588459"/>
                          <a:pt x="12056926" y="601249"/>
                        </a:cubicBezTo>
                        <a:cubicBezTo>
                          <a:pt x="11909200" y="614039"/>
                          <a:pt x="11674544" y="556286"/>
                          <a:pt x="11330145" y="601249"/>
                        </a:cubicBezTo>
                        <a:cubicBezTo>
                          <a:pt x="10985746" y="646212"/>
                          <a:pt x="11131472" y="597971"/>
                          <a:pt x="11025366" y="601249"/>
                        </a:cubicBezTo>
                        <a:cubicBezTo>
                          <a:pt x="10919260" y="604527"/>
                          <a:pt x="10923639" y="590352"/>
                          <a:pt x="10861255" y="601249"/>
                        </a:cubicBezTo>
                        <a:cubicBezTo>
                          <a:pt x="10798871" y="612146"/>
                          <a:pt x="10677207" y="598090"/>
                          <a:pt x="10556476" y="601249"/>
                        </a:cubicBezTo>
                        <a:cubicBezTo>
                          <a:pt x="10435745" y="604408"/>
                          <a:pt x="10285957" y="578988"/>
                          <a:pt x="10111029" y="601249"/>
                        </a:cubicBezTo>
                        <a:cubicBezTo>
                          <a:pt x="9936101" y="623510"/>
                          <a:pt x="9649739" y="542776"/>
                          <a:pt x="9524916" y="601249"/>
                        </a:cubicBezTo>
                        <a:cubicBezTo>
                          <a:pt x="9400093" y="659722"/>
                          <a:pt x="9291919" y="579627"/>
                          <a:pt x="9220137" y="601249"/>
                        </a:cubicBezTo>
                        <a:cubicBezTo>
                          <a:pt x="9148355" y="622871"/>
                          <a:pt x="8602358" y="579736"/>
                          <a:pt x="8352689" y="601249"/>
                        </a:cubicBezTo>
                        <a:cubicBezTo>
                          <a:pt x="8103020" y="622762"/>
                          <a:pt x="7907155" y="571151"/>
                          <a:pt x="7766575" y="601249"/>
                        </a:cubicBezTo>
                        <a:cubicBezTo>
                          <a:pt x="7625995" y="631347"/>
                          <a:pt x="7316788" y="560776"/>
                          <a:pt x="6899127" y="601249"/>
                        </a:cubicBezTo>
                        <a:cubicBezTo>
                          <a:pt x="6481466" y="641722"/>
                          <a:pt x="6458554" y="537818"/>
                          <a:pt x="6172346" y="601249"/>
                        </a:cubicBezTo>
                        <a:cubicBezTo>
                          <a:pt x="5886138" y="664680"/>
                          <a:pt x="5875895" y="583997"/>
                          <a:pt x="5726900" y="601249"/>
                        </a:cubicBezTo>
                        <a:cubicBezTo>
                          <a:pt x="5577905" y="618501"/>
                          <a:pt x="5359320" y="534562"/>
                          <a:pt x="5000119" y="601249"/>
                        </a:cubicBezTo>
                        <a:cubicBezTo>
                          <a:pt x="4640918" y="667936"/>
                          <a:pt x="4835511" y="569218"/>
                          <a:pt x="4695340" y="601249"/>
                        </a:cubicBezTo>
                        <a:cubicBezTo>
                          <a:pt x="4555169" y="633280"/>
                          <a:pt x="4296262" y="556109"/>
                          <a:pt x="4109227" y="601249"/>
                        </a:cubicBezTo>
                        <a:cubicBezTo>
                          <a:pt x="3922192" y="646389"/>
                          <a:pt x="4018997" y="593805"/>
                          <a:pt x="3945115" y="601249"/>
                        </a:cubicBezTo>
                        <a:cubicBezTo>
                          <a:pt x="3871233" y="608693"/>
                          <a:pt x="3451059" y="551008"/>
                          <a:pt x="3077667" y="601249"/>
                        </a:cubicBezTo>
                        <a:cubicBezTo>
                          <a:pt x="2704275" y="651490"/>
                          <a:pt x="2747509" y="544560"/>
                          <a:pt x="2491553" y="601249"/>
                        </a:cubicBezTo>
                        <a:cubicBezTo>
                          <a:pt x="2235597" y="657938"/>
                          <a:pt x="1843753" y="538518"/>
                          <a:pt x="1624105" y="601249"/>
                        </a:cubicBezTo>
                        <a:cubicBezTo>
                          <a:pt x="1404457" y="663980"/>
                          <a:pt x="1398392" y="570405"/>
                          <a:pt x="1178659" y="601249"/>
                        </a:cubicBezTo>
                        <a:cubicBezTo>
                          <a:pt x="958926" y="632093"/>
                          <a:pt x="999341" y="584113"/>
                          <a:pt x="873880" y="601249"/>
                        </a:cubicBezTo>
                        <a:cubicBezTo>
                          <a:pt x="748419" y="618385"/>
                          <a:pt x="451740" y="592068"/>
                          <a:pt x="100210" y="601249"/>
                        </a:cubicBezTo>
                        <a:cubicBezTo>
                          <a:pt x="43246" y="601817"/>
                          <a:pt x="-239" y="544430"/>
                          <a:pt x="0" y="501039"/>
                        </a:cubicBezTo>
                        <a:cubicBezTo>
                          <a:pt x="-14244" y="303236"/>
                          <a:pt x="27392" y="270562"/>
                          <a:pt x="0" y="10021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003156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7FB91-172E-694A-9A8C-255745433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044" y="0"/>
            <a:ext cx="10211912" cy="914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52A0D8F4-787E-6848-9110-793B2659155A}"/>
              </a:ext>
            </a:extLst>
          </p:cNvPr>
          <p:cNvSpPr/>
          <p:nvPr/>
        </p:nvSpPr>
        <p:spPr>
          <a:xfrm>
            <a:off x="5608320" y="202692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none" w="med" len="med"/>
            <a:tailEnd type="triangl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4AB28826-D622-4F47-9A6E-98AC8C1EDA0D}"/>
              </a:ext>
            </a:extLst>
          </p:cNvPr>
          <p:cNvSpPr/>
          <p:nvPr/>
        </p:nvSpPr>
        <p:spPr>
          <a:xfrm>
            <a:off x="5608320" y="2118360"/>
            <a:ext cx="5806440" cy="4297680"/>
          </a:xfrm>
          <a:prstGeom prst="arc">
            <a:avLst>
              <a:gd name="adj1" fmla="val 11194220"/>
              <a:gd name="adj2" fmla="val 20585093"/>
            </a:avLst>
          </a:prstGeom>
          <a:noFill/>
          <a:ln w="38100" cap="flat">
            <a:solidFill>
              <a:srgbClr val="FF0000"/>
            </a:solidFill>
            <a:prstDash val="solid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9795DC-ED13-4349-89AF-95053B5B8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272" y="623944"/>
            <a:ext cx="3870960" cy="1707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0DDFA29-C7AC-D842-9028-B8D7A927CA31}"/>
              </a:ext>
            </a:extLst>
          </p:cNvPr>
          <p:cNvSpPr txBox="1"/>
          <p:nvPr/>
        </p:nvSpPr>
        <p:spPr>
          <a:xfrm>
            <a:off x="11381092" y="3126409"/>
            <a:ext cx="1157368" cy="47192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Stanford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520BD7-A59B-F74F-95C3-50F1ADDE69FE}"/>
              </a:ext>
            </a:extLst>
          </p:cNvPr>
          <p:cNvSpPr txBox="1"/>
          <p:nvPr/>
        </p:nvSpPr>
        <p:spPr>
          <a:xfrm>
            <a:off x="4632981" y="3655038"/>
            <a:ext cx="881653" cy="471924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Gill Sans"/>
              </a:rPr>
              <a:t>Kyoto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9B2FB8-0461-CB44-AEEA-ECA21448CC49}"/>
              </a:ext>
            </a:extLst>
          </p:cNvPr>
          <p:cNvGrpSpPr/>
          <p:nvPr/>
        </p:nvGrpSpPr>
        <p:grpSpPr>
          <a:xfrm>
            <a:off x="11508446" y="3806684"/>
            <a:ext cx="4653372" cy="2918058"/>
            <a:chOff x="11508446" y="3806684"/>
            <a:chExt cx="4653372" cy="291805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332A38-FDFB-CA44-9359-8A7FF18ACCC8}"/>
                </a:ext>
              </a:extLst>
            </p:cNvPr>
            <p:cNvSpPr/>
            <p:nvPr/>
          </p:nvSpPr>
          <p:spPr>
            <a:xfrm>
              <a:off x="11508446" y="3891000"/>
              <a:ext cx="4653372" cy="28337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 cap="flat">
              <a:noFill/>
              <a:prstDash val="solid"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6AB1A1-D9FE-7E44-B88D-3F00B0B5105E}"/>
                </a:ext>
              </a:extLst>
            </p:cNvPr>
            <p:cNvSpPr txBox="1"/>
            <p:nvPr/>
          </p:nvSpPr>
          <p:spPr>
            <a:xfrm>
              <a:off x="11607686" y="3806684"/>
              <a:ext cx="4554132" cy="1856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Gill Sans"/>
                </a:rPr>
                <a:t>Stanford-LAX: 500km</a:t>
              </a:r>
            </a:p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LAX-Tokyo: 8,800km</a:t>
              </a:r>
            </a:p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Gill Sans"/>
                </a:rPr>
                <a:t>Tokyo-Kyoto: 500km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86DCCE-E706-A743-B190-DF72FFBEE0BE}"/>
                </a:ext>
              </a:extLst>
            </p:cNvPr>
            <p:cNvSpPr txBox="1"/>
            <p:nvPr/>
          </p:nvSpPr>
          <p:spPr>
            <a:xfrm>
              <a:off x="12023175" y="5871954"/>
              <a:ext cx="3206007" cy="687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1" i="1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Gill Sans"/>
                </a:rPr>
                <a:t>RTT ~= 100ms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40792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CC28DE-4346-4B49-870E-056FD72F7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67" y="180714"/>
            <a:ext cx="13820931" cy="8539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42209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Try </a:t>
            </a:r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traceroute</a:t>
            </a:r>
            <a:r>
              <a:rPr lang="en-US" dirty="0"/>
              <a:t> to….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333" dirty="0" err="1"/>
              <a:t>yuba.stanford.edu</a:t>
            </a:r>
            <a:r>
              <a:rPr lang="en-US" sz="3333" dirty="0"/>
              <a:t>, www.google.com, www.ntua.gr, …</a:t>
            </a:r>
          </a:p>
        </p:txBody>
      </p:sp>
    </p:spTree>
    <p:extLst>
      <p:ext uri="{BB962C8B-B14F-4D97-AF65-F5344CB8AC3E}">
        <p14:creationId xmlns:p14="http://schemas.microsoft.com/office/powerpoint/2010/main" val="2030211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C11E0E-9C59-9A47-BA8B-715456202684}"/>
              </a:ext>
            </a:extLst>
          </p:cNvPr>
          <p:cNvSpPr/>
          <p:nvPr/>
        </p:nvSpPr>
        <p:spPr>
          <a:xfrm>
            <a:off x="100209" y="75156"/>
            <a:ext cx="7841293" cy="89936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noFill/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2DA042-C1B9-8E40-92B3-0128E8C3E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2530" y="1908392"/>
            <a:ext cx="6682983" cy="5753100"/>
          </a:xfrm>
        </p:spPr>
        <p:txBody>
          <a:bodyPr/>
          <a:lstStyle/>
          <a:p>
            <a:pPr marL="317500" indent="0">
              <a:buNone/>
            </a:pPr>
            <a:r>
              <a:rPr lang="en-US" sz="1400" dirty="0" err="1">
                <a:solidFill>
                  <a:srgbClr val="FF0000"/>
                </a:solidFill>
              </a:rPr>
              <a:t>nickm</a:t>
            </a:r>
            <a:r>
              <a:rPr lang="en-US" sz="1400" dirty="0">
                <a:solidFill>
                  <a:srgbClr val="FF0000"/>
                </a:solidFill>
              </a:rPr>
              <a:t> @ home on Comcast network </a:t>
            </a:r>
            <a:r>
              <a:rPr lang="en-US" sz="1400" dirty="0"/>
              <a:t>$ traceroute -q1 </a:t>
            </a:r>
            <a:r>
              <a:rPr lang="en-US" sz="1400" dirty="0" err="1"/>
              <a:t>www.ntua.gr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traceroute to </a:t>
            </a:r>
            <a:r>
              <a:rPr lang="en-US" sz="1400" dirty="0" err="1"/>
              <a:t>www.ntua.gr</a:t>
            </a:r>
            <a:r>
              <a:rPr lang="en-US" sz="1400" dirty="0"/>
              <a:t> (147.102.224.101), 64 hops max, 52 byte packets</a:t>
            </a:r>
          </a:p>
          <a:p>
            <a:pPr marL="317500" indent="0">
              <a:buNone/>
            </a:pPr>
            <a:r>
              <a:rPr lang="en-US" sz="1400" dirty="0"/>
              <a:t> 1  </a:t>
            </a:r>
            <a:r>
              <a:rPr lang="en-US" sz="1400" dirty="0" err="1"/>
              <a:t>testwifi.here</a:t>
            </a:r>
            <a:r>
              <a:rPr lang="en-US" sz="1400" dirty="0"/>
              <a:t> (192.168.86.1)  0.921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2  96.120.91.229 (96.120.91.229)  8.491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3  be-20052-rur02.santaclara.ca.sfba.comcast.net (68.87.196.49)  10.237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4  162.151.78.129 (162.151.78.129)  8.857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5  be-232-rar01.santaclara.ca.sfba.comcast.net (162.151.78.253)  8.941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6  be-3651-cr02.sunnyvale.ca.ibone.comcast.net (68.86.91.73)  9.485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7  be-11083-pe02.529bryant.ca.ibone.comcast.net (68.86.84.14)  10.357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8  50.248.118.238 (50.248.118.238)  9.467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 9  be2016.ccr22.sfo01.atlas.cogentco.com (154.54.0.177)  11.134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10  be3110.ccr32.slc01.atlas.cogentco.com (154.54.44.142)  35.123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11  be3038.ccr22.den01.atlas.cogentco.com (154.54.42.98)  35.458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12  be3036.ccr22.mci01.atlas.cogentco.com (154.54.31.90)  53.296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13  be2832.ccr42.ord01.atlas.cogentco.com (154.54.44.170)  58.615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14  be2718.ccr22.cle04.atlas.cogentco.com (154.54.7.130)  65.101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15  be2994.ccr32.yyz02.atlas.cogentco.com (154.54.31.234)  73.458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16  be3260.ccr22.ymq01.atlas.cogentco.com (154.54.42.90)  85.407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17  be3043.ccr22.lpl01.atlas.cogentco.com (154.54.44.165)  150.394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18  be2183.ccr42.ams03.atlas.cogentco.com (154.54.58.70)  156.881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19  be2814.ccr42.fra03.atlas.cogentco.com (130.117.0.142)  162.831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20  be2960.ccr22.muc03.atlas.cogentco.com (154.54.36.254)  169.709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21  be3462.ccr52.vie01.atlas.cogentco.com (154.54.59.181)  173.362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22  149.6.175.250 (149.6.175.250)  173.362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23  ae1.mx1.ath2.gr.geant.net (62.40.98.146)  200.320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24  grnet-ias-grnet-gw.mx1.ath2.gr.geant.net (83.97.88.66)  206.457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25  </a:t>
            </a:r>
            <a:r>
              <a:rPr lang="en-US" sz="1400" dirty="0" err="1"/>
              <a:t>eier-kolettir-ae.backbone.grnet.gr</a:t>
            </a:r>
            <a:r>
              <a:rPr lang="en-US" sz="1400" dirty="0"/>
              <a:t> (62.217.100.63)  208.703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26  ntua-zogr-3.eier.access-link.grnet.gr (62.217.96.169)  201.891 </a:t>
            </a:r>
            <a:r>
              <a:rPr lang="en-US" sz="1400" dirty="0" err="1"/>
              <a:t>ms</a:t>
            </a:r>
            <a:endParaRPr lang="en-US" sz="1400" dirty="0"/>
          </a:p>
          <a:p>
            <a:pPr marL="317500" indent="0">
              <a:buNone/>
            </a:pPr>
            <a:r>
              <a:rPr lang="en-US" sz="1400" dirty="0"/>
              <a:t>27  *</a:t>
            </a:r>
          </a:p>
          <a:p>
            <a:pPr marL="317500" indent="0">
              <a:buNone/>
            </a:pPr>
            <a:endParaRPr lang="en-US" sz="1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4D62D7-CA9D-E24D-9678-8B8673FACD01}"/>
              </a:ext>
            </a:extLst>
          </p:cNvPr>
          <p:cNvSpPr/>
          <p:nvPr/>
        </p:nvSpPr>
        <p:spPr>
          <a:xfrm>
            <a:off x="8147834" y="2029216"/>
            <a:ext cx="7841293" cy="48115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>
            <a:noFill/>
            <a:prstDash val="solid"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1800" dirty="0" err="1">
                <a:solidFill>
                  <a:srgbClr val="FF0000"/>
                </a:solidFill>
              </a:rPr>
              <a:t>nickm@yuba.Stanford.EDU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/>
              <a:t>&gt; traceroute -q1 </a:t>
            </a:r>
            <a:r>
              <a:rPr lang="en-US" sz="1800" dirty="0" err="1"/>
              <a:t>www.ntua.gr</a:t>
            </a:r>
            <a:endParaRPr lang="en-US" sz="1800" dirty="0"/>
          </a:p>
          <a:p>
            <a:pPr algn="l"/>
            <a:r>
              <a:rPr lang="en-US" sz="1800" dirty="0"/>
              <a:t>traceroute to </a:t>
            </a:r>
            <a:r>
              <a:rPr lang="en-US" sz="1800" dirty="0" err="1"/>
              <a:t>www.ntua.gr</a:t>
            </a:r>
            <a:r>
              <a:rPr lang="en-US" sz="1800" dirty="0"/>
              <a:t> (147.102.224.101), 30 hops max, 40 byte packets</a:t>
            </a:r>
          </a:p>
          <a:p>
            <a:pPr algn="l"/>
            <a:r>
              <a:rPr lang="en-US" sz="1800" dirty="0"/>
              <a:t> 1  csee-west-rtr-vl3874.SUNet (171.64.74.2)  0.289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2  hpr-svl-rtr-vlan2.SUNet (171.64.255.147)  0.637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3  hpr-svl-hpr3--stan-100ge.cenic.net (137.164.27.60)  0.657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4  hpr-lax-hpr3--svl-hpr3-100ge.cenic.net (137.164.25.73)  8.558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5  hpr-i2--lax-hpr3-r-and-e.cenic.net (137.164.26.201)  8.723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6  ae-5.4079.rtsw.wash.net.internet2.edu (162.252.70.158)  68.694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7  internet2-gw.mx1.lon.uk.geant.net (62.40.124.44)  143.377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8  ae6.mx1.lon2.uk.geant.net (62.40.98.37)  144.475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 9  ae5.mx1.par.fr.geant.net (62.40.98.179)  151.959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10  ae5.mx1.gen.ch.geant.net (62.40.98.182)  158.004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11  ae4.mx1.mil2.it.geant.net (62.40.98.89)  164.868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12  ae3.mx2.ath.gr.geant.net (62.40.98.151)  187.210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13  grnet-gw.mx2.ath.gr.geant.net (62.40.124.90)  186.227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14  ntua-zogr-3.eier.access-link.grnet.gr (62.217.96.169)  188.246 </a:t>
            </a:r>
            <a:r>
              <a:rPr lang="en-US" sz="1800" dirty="0" err="1"/>
              <a:t>ms</a:t>
            </a:r>
            <a:endParaRPr lang="en-US" sz="1800" dirty="0"/>
          </a:p>
          <a:p>
            <a:pPr algn="l"/>
            <a:r>
              <a:rPr lang="en-US" sz="1800" dirty="0"/>
              <a:t>15  *</a:t>
            </a:r>
          </a:p>
        </p:txBody>
      </p:sp>
    </p:spTree>
    <p:extLst>
      <p:ext uri="{BB962C8B-B14F-4D97-AF65-F5344CB8AC3E}">
        <p14:creationId xmlns:p14="http://schemas.microsoft.com/office/powerpoint/2010/main" val="4959245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0"/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7261" y="3239194"/>
            <a:ext cx="1828800" cy="18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3" name="Straight Arrow Connector 32"/>
          <p:cNvCxnSpPr/>
          <p:nvPr/>
        </p:nvCxnSpPr>
        <p:spPr>
          <a:xfrm flipH="1">
            <a:off x="3008152" y="4092282"/>
            <a:ext cx="945584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1919130" y="3845019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33584" y="384227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30828" y="383953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28073" y="383678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25317" y="383404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71542" y="3445163"/>
            <a:ext cx="2652789" cy="1489028"/>
          </a:xfrm>
          <a:prstGeom prst="rect">
            <a:avLst/>
          </a:prstGeom>
        </p:spPr>
      </p:pic>
      <p:sp>
        <p:nvSpPr>
          <p:cNvPr id="6" name="Cloud 5"/>
          <p:cNvSpPr/>
          <p:nvPr/>
        </p:nvSpPr>
        <p:spPr>
          <a:xfrm>
            <a:off x="610797" y="1602353"/>
            <a:ext cx="3397929" cy="1842810"/>
          </a:xfrm>
          <a:prstGeom prst="cloud">
            <a:avLst/>
          </a:prstGeom>
          <a:solidFill>
            <a:srgbClr val="00882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My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Program</a:t>
            </a:r>
          </a:p>
        </p:txBody>
      </p:sp>
      <p:sp>
        <p:nvSpPr>
          <p:cNvPr id="30" name="Cloud 29"/>
          <p:cNvSpPr/>
          <p:nvPr/>
        </p:nvSpPr>
        <p:spPr>
          <a:xfrm>
            <a:off x="10148951" y="1200995"/>
            <a:ext cx="5676511" cy="1842810"/>
          </a:xfrm>
          <a:prstGeom prst="cloud">
            <a:avLst/>
          </a:prstGeom>
          <a:solidFill>
            <a:schemeClr val="accent6">
              <a:lumMod val="7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Someone </a:t>
            </a:r>
            <a:r>
              <a:rPr lang="en-US" sz="3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else’s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Program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940075" y="383404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13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2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13" grpId="0" animBg="1"/>
      <p:bldP spid="13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939B5-FC39-A84C-991D-D90351893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(optional)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DFEC5-EC40-FD43-ACD9-D7DFB6900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16" y="2686198"/>
            <a:ext cx="13081000" cy="5753100"/>
          </a:xfrm>
        </p:spPr>
        <p:txBody>
          <a:bodyPr/>
          <a:lstStyle/>
          <a:p>
            <a:pPr marL="317500" indent="0">
              <a:buNone/>
            </a:pPr>
            <a:r>
              <a:rPr lang="en-US" sz="4000" dirty="0"/>
              <a:t>Task: </a:t>
            </a:r>
            <a:r>
              <a:rPr lang="en-US" sz="4000" dirty="0">
                <a:solidFill>
                  <a:srgbClr val="FF0000"/>
                </a:solidFill>
              </a:rPr>
              <a:t>Find the longest loop-free traceroute in the Internet</a:t>
            </a:r>
            <a:endParaRPr lang="en-US" dirty="0">
              <a:solidFill>
                <a:srgbClr val="FF0000"/>
              </a:solidFill>
            </a:endParaRPr>
          </a:p>
          <a:p>
            <a:pPr marL="317500" indent="0">
              <a:buNone/>
            </a:pPr>
            <a:endParaRPr lang="en-US" dirty="0"/>
          </a:p>
          <a:p>
            <a:pPr marL="317500" indent="0">
              <a:buNone/>
            </a:pPr>
            <a:r>
              <a:rPr lang="en-US" sz="4000" dirty="0"/>
              <a:t>Rules </a:t>
            </a:r>
          </a:p>
          <a:p>
            <a:pPr marL="831850" indent="-514350">
              <a:buSzPct val="90000"/>
              <a:buFont typeface="+mj-lt"/>
              <a:buAutoNum type="arabicPeriod"/>
            </a:pPr>
            <a:r>
              <a:rPr lang="en-US" dirty="0"/>
              <a:t>We must see it! So it must either be reproducible by the teaching staff, or you can send us a video screencast.</a:t>
            </a:r>
          </a:p>
          <a:p>
            <a:pPr marL="831850" indent="-514350">
              <a:buSzPct val="90000"/>
              <a:buFont typeface="+mj-lt"/>
              <a:buAutoNum type="arabicPeriod"/>
            </a:pPr>
            <a:r>
              <a:rPr lang="en-US" dirty="0"/>
              <a:t>The source and destination can be any addresses you can reach.</a:t>
            </a:r>
          </a:p>
          <a:p>
            <a:pPr marL="831850" indent="-514350">
              <a:buSzPct val="90000"/>
              <a:buFont typeface="+mj-lt"/>
              <a:buAutoNum type="arabicPeriod"/>
            </a:pPr>
            <a:r>
              <a:rPr lang="en-US" dirty="0"/>
              <a:t>At most one hop may return a “</a:t>
            </a:r>
            <a:r>
              <a:rPr lang="en-US" sz="4000" dirty="0"/>
              <a:t>*</a:t>
            </a:r>
            <a:r>
              <a:rPr lang="en-US" dirty="0"/>
              <a:t>” (i.e. not respond)</a:t>
            </a:r>
          </a:p>
          <a:p>
            <a:pPr marL="831850" indent="-514350">
              <a:buSzPct val="90000"/>
              <a:buFont typeface="+mj-lt"/>
              <a:buAutoNum type="arabicPeriod"/>
            </a:pPr>
            <a:r>
              <a:rPr lang="en-US" dirty="0"/>
              <a:t>Packets must flow over physical links and through real routers. i.e. not a virtual, simulated or emulated network.</a:t>
            </a:r>
          </a:p>
          <a:p>
            <a:pPr marL="831850" indent="-514350">
              <a:buSzPct val="90000"/>
              <a:buFont typeface="+mj-lt"/>
              <a:buAutoNum type="arabicPeriod"/>
            </a:pPr>
            <a:r>
              <a:rPr lang="en-US" dirty="0"/>
              <a:t>You must turn in your solution by </a:t>
            </a:r>
            <a:r>
              <a:rPr lang="en-US" dirty="0">
                <a:solidFill>
                  <a:srgbClr val="FF0000"/>
                </a:solidFill>
              </a:rPr>
              <a:t>Friday Sept 18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 at 7pm Stanford time</a:t>
            </a:r>
            <a:r>
              <a:rPr lang="en-US" dirty="0"/>
              <a:t>.</a:t>
            </a:r>
          </a:p>
          <a:p>
            <a:pPr marL="317500" indent="0">
              <a:buNone/>
            </a:pPr>
            <a:r>
              <a:rPr lang="en-US" sz="4000" dirty="0"/>
              <a:t>Prize: </a:t>
            </a:r>
            <a:r>
              <a:rPr lang="en-US" dirty="0"/>
              <a:t>A small prize and big bragging rights!</a:t>
            </a:r>
          </a:p>
          <a:p>
            <a:pPr marL="3175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53370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0"/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0227" y="3239194"/>
            <a:ext cx="1828800" cy="18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Rectangle 48"/>
          <p:cNvSpPr/>
          <p:nvPr/>
        </p:nvSpPr>
        <p:spPr>
          <a:xfrm>
            <a:off x="11919130" y="3497099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33584" y="349435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30828" y="349161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28073" y="348886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25317" y="348612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1600432" y="4177833"/>
            <a:ext cx="13078801" cy="3650962"/>
            <a:chOff x="1440388" y="4073178"/>
            <a:chExt cx="11770921" cy="3285866"/>
          </a:xfrm>
        </p:grpSpPr>
        <p:cxnSp>
          <p:nvCxnSpPr>
            <p:cNvPr id="58" name="Straight Connector 57"/>
            <p:cNvCxnSpPr>
              <a:endCxn id="5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>
              <a:stCxn id="5" idx="6"/>
              <a:endCxn id="4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Can 3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28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>
              <a:stCxn id="2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n 2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>
              <a:stCxn id="9" idx="2"/>
              <a:endCxn id="28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  <p:cxnSp>
          <p:nvCxnSpPr>
            <p:cNvPr id="59" name="Straight Connector 58"/>
            <p:cNvCxnSpPr>
              <a:endCxn id="9" idx="0"/>
            </p:cNvCxnSpPr>
            <p:nvPr/>
          </p:nvCxnSpPr>
          <p:spPr>
            <a:xfrm>
              <a:off x="12945117" y="4830108"/>
              <a:ext cx="1448" cy="1291418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71542" y="3097243"/>
            <a:ext cx="2652789" cy="148902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2560337" y="387165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74791" y="386890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72035" y="3866162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69280" y="3863418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566524" y="3860673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so far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19711" y="2438444"/>
            <a:ext cx="962763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Applications send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and receive data in packets</a:t>
            </a:r>
            <a:r>
              <a:rPr kumimoji="0" lang="is-I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….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83263" y="4586271"/>
            <a:ext cx="7317345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…o</a:t>
            </a: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ver an Internet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that is unreliable.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90929" y="7888165"/>
            <a:ext cx="14638623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Packets are forwarded hop-by-hop based on the final destination address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89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4.6875E-7 4.16667E-6 L -0.58935 -0.00365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3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3125E-6 1.11111E-6 L 0.57714 0.0116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57" y="57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0136 0.01528 L 0.57627 0.01198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137 0.01562 L 0.57647 0.0123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5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5"/>
                                            </p:cond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00176 0.01597 L 0.57666 0.0125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9"/>
                                            </p:cond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137 0.01232 L 0.57676 0.01284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70" y="1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3"/>
                                            </p:cond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31" grpId="0" animBg="1"/>
      <p:bldP spid="31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40" grpId="0"/>
      <p:bldP spid="3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/>
          <p:nvPr/>
        </p:nvCxnSpPr>
        <p:spPr>
          <a:xfrm>
            <a:off x="3785047" y="6986967"/>
            <a:ext cx="10325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6294410" y="6587674"/>
            <a:ext cx="1582247" cy="3136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457666" y="6787203"/>
            <a:ext cx="944863" cy="502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1562556" y="7501273"/>
            <a:ext cx="1036125" cy="346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3342504" y="6346880"/>
            <a:ext cx="9809101" cy="2482793"/>
            <a:chOff x="1440388" y="5124530"/>
            <a:chExt cx="11770921" cy="2234514"/>
          </a:xfrm>
        </p:grpSpPr>
        <p:sp>
          <p:nvSpPr>
            <p:cNvPr id="36" name="Can 3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7"/>
            </a:p>
          </p:txBody>
        </p:sp>
        <p:cxnSp>
          <p:nvCxnSpPr>
            <p:cNvPr id="37" name="Straight Connector 36"/>
            <p:cNvCxnSpPr>
              <a:stCxn id="48" idx="6"/>
              <a:endCxn id="39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n 38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7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42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7"/>
            </a:p>
          </p:txBody>
        </p:sp>
        <p:cxnSp>
          <p:nvCxnSpPr>
            <p:cNvPr id="43" name="Straight Connector 42"/>
            <p:cNvCxnSpPr>
              <a:stCxn id="4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Can 4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7"/>
            </a:p>
          </p:txBody>
        </p:sp>
        <p:cxnSp>
          <p:nvCxnSpPr>
            <p:cNvPr id="45" name="Straight Connector 44"/>
            <p:cNvCxnSpPr>
              <a:stCxn id="46" idx="2"/>
              <a:endCxn id="42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7"/>
            </a:p>
          </p:txBody>
        </p:sp>
        <p:sp>
          <p:nvSpPr>
            <p:cNvPr id="48" name="Oval 47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67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cannot be trusted!!</a:t>
            </a:r>
          </a:p>
        </p:txBody>
      </p:sp>
      <p:grpSp>
        <p:nvGrpSpPr>
          <p:cNvPr id="69" name="Group 68"/>
          <p:cNvGrpSpPr/>
          <p:nvPr/>
        </p:nvGrpSpPr>
        <p:grpSpPr>
          <a:xfrm>
            <a:off x="4817547" y="6100909"/>
            <a:ext cx="1178804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67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7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7" name="Picture 26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77465" y="5676181"/>
            <a:ext cx="1772967" cy="14774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42559" y="2165671"/>
            <a:ext cx="9801978" cy="258968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067" dirty="0">
                <a:solidFill>
                  <a:srgbClr val="000000"/>
                </a:solidFill>
                <a:latin typeface="Arial"/>
                <a:cs typeface="Arial"/>
              </a:rPr>
              <a:t>The Internet doesn’t promise to deliver packets in order.</a:t>
            </a:r>
          </a:p>
          <a:p>
            <a:pPr rtl="0" latinLnBrk="1" hangingPunct="0"/>
            <a:r>
              <a:rPr lang="en-US" sz="3067" dirty="0">
                <a:solidFill>
                  <a:srgbClr val="000000"/>
                </a:solidFill>
                <a:latin typeface="Arial"/>
                <a:cs typeface="Arial"/>
              </a:rPr>
              <a:t>It doesn’t promise to deliver packets quickly, or on time.</a:t>
            </a:r>
          </a:p>
          <a:p>
            <a:pPr rtl="0" latinLnBrk="1" hangingPunct="0"/>
            <a:r>
              <a:rPr lang="en-US" sz="3067" dirty="0">
                <a:solidFill>
                  <a:srgbClr val="000000"/>
                </a:solidFill>
                <a:latin typeface="Arial"/>
                <a:cs typeface="Arial"/>
              </a:rPr>
              <a:t>It doesn’t even promise to deliver them at all!</a:t>
            </a:r>
          </a:p>
          <a:p>
            <a:pPr rtl="0" latinLnBrk="1" hangingPunct="0"/>
            <a:endParaRPr lang="en-US" sz="3067" dirty="0">
              <a:solidFill>
                <a:srgbClr val="000000"/>
              </a:solidFill>
              <a:latin typeface="Arial"/>
              <a:cs typeface="Arial"/>
            </a:endParaRPr>
          </a:p>
          <a:p>
            <a:pPr rtl="0" latinLnBrk="1" hangingPunct="0"/>
            <a:r>
              <a:rPr lang="en-US" sz="4000" b="1" dirty="0">
                <a:solidFill>
                  <a:srgbClr val="000000"/>
                </a:solidFill>
                <a:latin typeface="Arial"/>
                <a:cs typeface="Arial"/>
              </a:rPr>
              <a:t>It just makes a “best-effort” attempt.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622112" y="3221532"/>
            <a:ext cx="86242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endParaRPr lang="en-US" sz="5067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39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Sending data </a:t>
            </a:r>
            <a:r>
              <a:rPr lang="en-US" u="sng" dirty="0"/>
              <a:t>reliably</a:t>
            </a:r>
            <a:r>
              <a:rPr lang="en-US" dirty="0"/>
              <a:t> over an Internet that is </a:t>
            </a:r>
            <a:r>
              <a:rPr lang="en-US" u="sng" dirty="0"/>
              <a:t>unreliable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04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0"/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7261" y="3202618"/>
            <a:ext cx="1828800" cy="18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3" name="Straight Arrow Connector 32"/>
          <p:cNvCxnSpPr/>
          <p:nvPr/>
        </p:nvCxnSpPr>
        <p:spPr>
          <a:xfrm flipH="1">
            <a:off x="3008152" y="4055706"/>
            <a:ext cx="945584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1919130" y="3808443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33584" y="3805698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30828" y="380295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28073" y="380021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25317" y="3797465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71542" y="3408587"/>
            <a:ext cx="2652789" cy="1489028"/>
          </a:xfrm>
          <a:prstGeom prst="rect">
            <a:avLst/>
          </a:prstGeom>
        </p:spPr>
      </p:pic>
      <p:sp>
        <p:nvSpPr>
          <p:cNvPr id="6" name="Cloud 5"/>
          <p:cNvSpPr/>
          <p:nvPr/>
        </p:nvSpPr>
        <p:spPr>
          <a:xfrm>
            <a:off x="610797" y="1565777"/>
            <a:ext cx="3397929" cy="1842810"/>
          </a:xfrm>
          <a:prstGeom prst="cloud">
            <a:avLst/>
          </a:prstGeom>
          <a:solidFill>
            <a:srgbClr val="00882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My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Program</a:t>
            </a:r>
          </a:p>
        </p:txBody>
      </p:sp>
      <p:sp>
        <p:nvSpPr>
          <p:cNvPr id="30" name="Cloud 29"/>
          <p:cNvSpPr/>
          <p:nvPr/>
        </p:nvSpPr>
        <p:spPr>
          <a:xfrm>
            <a:off x="11210544" y="1164419"/>
            <a:ext cx="4614918" cy="1842810"/>
          </a:xfrm>
          <a:prstGeom prst="cloud">
            <a:avLst/>
          </a:prstGeom>
          <a:solidFill>
            <a:schemeClr val="accent6">
              <a:lumMod val="7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Someone </a:t>
            </a:r>
            <a:r>
              <a:rPr lang="en-US" sz="36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else’s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Program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940075" y="3797465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Network Applications Communicate</a:t>
            </a:r>
          </a:p>
        </p:txBody>
      </p:sp>
      <p:sp>
        <p:nvSpPr>
          <p:cNvPr id="15" name="Shape 43"/>
          <p:cNvSpPr txBox="1">
            <a:spLocks/>
          </p:cNvSpPr>
          <p:nvPr/>
        </p:nvSpPr>
        <p:spPr>
          <a:xfrm>
            <a:off x="2962656" y="3546300"/>
            <a:ext cx="10829223" cy="575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36600" indent="-419100" defTabSz="546100">
              <a:spcBef>
                <a:spcPts val="700"/>
              </a:spcBef>
              <a:buSzPct val="150000"/>
              <a:buChar char="•"/>
              <a:defRPr sz="3200">
                <a:latin typeface="+mn-lt"/>
                <a:ea typeface="+mn-ea"/>
                <a:cs typeface="+mn-cs"/>
                <a:sym typeface="Gill Sans"/>
              </a:defRPr>
            </a:lvl1pPr>
            <a:lvl2pPr marL="1066800" indent="-304800" defTabSz="546100">
              <a:spcBef>
                <a:spcPts val="700"/>
              </a:spcBef>
              <a:buSzPct val="50000"/>
              <a:buFont typeface="Lucida Grande"/>
              <a:buChar char="►"/>
              <a:defRPr sz="2800">
                <a:latin typeface="+mn-lt"/>
                <a:ea typeface="+mn-ea"/>
                <a:cs typeface="+mn-cs"/>
                <a:sym typeface="Gill Sans"/>
              </a:defRPr>
            </a:lvl2pPr>
            <a:lvl3pPr marL="1460500" indent="-254000" defTabSz="546100">
              <a:spcBef>
                <a:spcPts val="700"/>
              </a:spcBef>
              <a:buSzPct val="150000"/>
              <a:buChar char="-"/>
              <a:defRPr sz="2200">
                <a:latin typeface="+mn-lt"/>
                <a:ea typeface="+mn-ea"/>
                <a:cs typeface="+mn-cs"/>
                <a:sym typeface="Gill Sans"/>
              </a:defRPr>
            </a:lvl3pPr>
            <a:lvl4pPr marL="1905000" indent="-254000" defTabSz="546100">
              <a:spcBef>
                <a:spcPts val="700"/>
              </a:spcBef>
              <a:buSzPct val="150000"/>
              <a:buChar char="-"/>
              <a:defRPr sz="2200">
                <a:latin typeface="+mn-lt"/>
                <a:ea typeface="+mn-ea"/>
                <a:cs typeface="+mn-cs"/>
                <a:sym typeface="Gill Sans"/>
              </a:defRPr>
            </a:lvl4pPr>
            <a:lvl5pPr marL="2349500" indent="-254000" defTabSz="546100">
              <a:spcBef>
                <a:spcPts val="700"/>
              </a:spcBef>
              <a:buSzPct val="150000"/>
              <a:buChar char="-"/>
              <a:defRPr sz="2200">
                <a:latin typeface="+mn-lt"/>
                <a:ea typeface="+mn-ea"/>
                <a:cs typeface="+mn-cs"/>
                <a:sym typeface="Gill Sans"/>
              </a:defRPr>
            </a:lvl5pPr>
            <a:lvl6pPr marL="2820554" indent="-369454" defTabSz="546100">
              <a:spcBef>
                <a:spcPts val="700"/>
              </a:spcBef>
              <a:buSzPct val="150000"/>
              <a:buChar char="•"/>
              <a:defRPr sz="3200">
                <a:latin typeface="+mn-lt"/>
                <a:ea typeface="+mn-ea"/>
                <a:cs typeface="+mn-cs"/>
                <a:sym typeface="Gill Sans"/>
              </a:defRPr>
            </a:lvl6pPr>
            <a:lvl7pPr marL="3176154" indent="-369454" defTabSz="546100">
              <a:spcBef>
                <a:spcPts val="700"/>
              </a:spcBef>
              <a:buSzPct val="150000"/>
              <a:buChar char="•"/>
              <a:defRPr sz="3200">
                <a:latin typeface="+mn-lt"/>
                <a:ea typeface="+mn-ea"/>
                <a:cs typeface="+mn-cs"/>
                <a:sym typeface="Gill Sans"/>
              </a:defRPr>
            </a:lvl7pPr>
            <a:lvl8pPr marL="3531754" indent="-369454" defTabSz="546100">
              <a:spcBef>
                <a:spcPts val="700"/>
              </a:spcBef>
              <a:buSzPct val="150000"/>
              <a:buChar char="•"/>
              <a:defRPr sz="3200">
                <a:latin typeface="+mn-lt"/>
                <a:ea typeface="+mn-ea"/>
                <a:cs typeface="+mn-cs"/>
                <a:sym typeface="Gill Sans"/>
              </a:defRPr>
            </a:lvl8pPr>
            <a:lvl9pPr marL="3887354" indent="-369454" defTabSz="546100">
              <a:spcBef>
                <a:spcPts val="700"/>
              </a:spcBef>
              <a:buSzPct val="150000"/>
              <a:buChar char="•"/>
              <a:defRPr sz="32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pPr marL="266693" indent="0" algn="l">
              <a:buFontTx/>
              <a:buNone/>
              <a:defRPr sz="1800"/>
            </a:pPr>
            <a:r>
              <a:rPr lang="en-US" sz="3067" dirty="0"/>
              <a:t>The most common method: </a:t>
            </a:r>
          </a:p>
          <a:p>
            <a:pPr lvl="1" algn="l">
              <a:defRPr sz="1800"/>
            </a:pPr>
            <a:r>
              <a:rPr lang="en-US" sz="2667" dirty="0"/>
              <a:t>Communication is in both directions – “bidirectional”.</a:t>
            </a:r>
          </a:p>
          <a:p>
            <a:pPr lvl="1" algn="l">
              <a:defRPr sz="1800"/>
            </a:pPr>
            <a:r>
              <a:rPr lang="en-US" sz="2667" dirty="0"/>
              <a:t>Communication is reliable </a:t>
            </a:r>
            <a:br>
              <a:rPr lang="en-US" sz="2667" dirty="0"/>
            </a:br>
            <a:r>
              <a:rPr lang="en-US" sz="2667" dirty="0"/>
              <a:t>(if there is a working path between the two computers).</a:t>
            </a:r>
            <a:br>
              <a:rPr lang="en-US" sz="2667" dirty="0"/>
            </a:br>
            <a:endParaRPr lang="en-US" sz="2667" dirty="0"/>
          </a:p>
          <a:p>
            <a:pPr marL="266693" indent="0" algn="l">
              <a:buFontTx/>
              <a:buNone/>
              <a:defRPr sz="1800"/>
            </a:pPr>
            <a:r>
              <a:rPr lang="en-US" sz="3067" dirty="0"/>
              <a:t>It’s like an unformatted pipe: </a:t>
            </a:r>
          </a:p>
          <a:p>
            <a:pPr marL="784079" lvl="1" indent="-240025" algn="l">
              <a:defRPr sz="1800"/>
            </a:pPr>
            <a:r>
              <a:rPr lang="en-US" sz="2667" dirty="0"/>
              <a:t>You push data in at one end, and it pops out correctly at the other end. </a:t>
            </a:r>
          </a:p>
          <a:p>
            <a:pPr marL="784079" lvl="1" indent="-240025" algn="l">
              <a:defRPr sz="1800"/>
            </a:pPr>
            <a:r>
              <a:rPr lang="en-US" sz="2667" dirty="0"/>
              <a:t>The applications decide how the data is formatted inside the pipe.</a:t>
            </a:r>
          </a:p>
        </p:txBody>
      </p:sp>
    </p:spTree>
    <p:extLst>
      <p:ext uri="{BB962C8B-B14F-4D97-AF65-F5344CB8AC3E}">
        <p14:creationId xmlns:p14="http://schemas.microsoft.com/office/powerpoint/2010/main" val="91992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2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13" grpId="0" animBg="1"/>
      <p:bldP spid="13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/>
              <a:t>Byte Stream Model</a:t>
            </a:r>
          </a:p>
        </p:txBody>
      </p:sp>
      <p:grpSp>
        <p:nvGrpSpPr>
          <p:cNvPr id="81" name="Group 81"/>
          <p:cNvGrpSpPr/>
          <p:nvPr/>
        </p:nvGrpSpPr>
        <p:grpSpPr>
          <a:xfrm>
            <a:off x="5975348" y="3797301"/>
            <a:ext cx="3943352" cy="2946401"/>
            <a:chOff x="-1" y="0"/>
            <a:chExt cx="5257801" cy="2946400"/>
          </a:xfrm>
        </p:grpSpPr>
        <p:grpSp>
          <p:nvGrpSpPr>
            <p:cNvPr id="79" name="Group 79"/>
            <p:cNvGrpSpPr/>
            <p:nvPr/>
          </p:nvGrpSpPr>
          <p:grpSpPr>
            <a:xfrm>
              <a:off x="-1" y="0"/>
              <a:ext cx="5257801" cy="2946400"/>
              <a:chOff x="0" y="0"/>
              <a:chExt cx="5257800" cy="2946399"/>
            </a:xfrm>
          </p:grpSpPr>
          <p:sp>
            <p:nvSpPr>
              <p:cNvPr id="67" name="Shape 67"/>
              <p:cNvSpPr/>
              <p:nvPr/>
            </p:nvSpPr>
            <p:spPr>
              <a:xfrm>
                <a:off x="355599" y="526688"/>
                <a:ext cx="2247901" cy="885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68" name="Shape 68"/>
              <p:cNvSpPr/>
              <p:nvPr/>
            </p:nvSpPr>
            <p:spPr>
              <a:xfrm>
                <a:off x="1396999" y="320592"/>
                <a:ext cx="2247901" cy="885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2438399" y="0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3301999" y="564853"/>
                <a:ext cx="16764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1" name="Shape 71"/>
              <p:cNvSpPr/>
              <p:nvPr/>
            </p:nvSpPr>
            <p:spPr>
              <a:xfrm>
                <a:off x="3009899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2" name="Shape 72"/>
              <p:cNvSpPr/>
              <p:nvPr/>
            </p:nvSpPr>
            <p:spPr>
              <a:xfrm>
                <a:off x="2539999" y="149609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2336800" y="2427345"/>
                <a:ext cx="1803400" cy="4579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1511299" y="91597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-1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6" name="Shape 76"/>
              <p:cNvSpPr/>
              <p:nvPr/>
            </p:nvSpPr>
            <p:spPr>
              <a:xfrm>
                <a:off x="444500" y="1496099"/>
                <a:ext cx="2565400" cy="1129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7" name="Shape 77"/>
              <p:cNvSpPr/>
              <p:nvPr/>
            </p:nvSpPr>
            <p:spPr>
              <a:xfrm>
                <a:off x="761999" y="1946455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2730499" y="185485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</p:grpSp>
        <p:sp>
          <p:nvSpPr>
            <p:cNvPr id="80" name="Shape 80"/>
            <p:cNvSpPr/>
            <p:nvPr/>
          </p:nvSpPr>
          <p:spPr>
            <a:xfrm>
              <a:off x="1556420" y="1923675"/>
              <a:ext cx="2195757" cy="690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/>
            <a:p>
              <a:pPr lvl="0">
                <a:defRPr sz="1800"/>
              </a:pPr>
              <a:r>
                <a:rPr sz="3600"/>
                <a:t>Internet</a:t>
              </a:r>
            </a:p>
          </p:txBody>
        </p:sp>
      </p:grpSp>
      <p:pic>
        <p:nvPicPr>
          <p:cNvPr id="82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TextBox 3"/>
          <p:cNvSpPr txBox="1"/>
          <p:nvPr/>
        </p:nvSpPr>
        <p:spPr>
          <a:xfrm>
            <a:off x="3664974" y="4013138"/>
            <a:ext cx="2981201" cy="57862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200" dirty="0">
                <a:solidFill>
                  <a:srgbClr val="000000"/>
                </a:solidFill>
              </a:rPr>
              <a:t>Setup connection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5514" y="5927069"/>
            <a:ext cx="518988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799982" y="5905981"/>
            <a:ext cx="451662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395408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 dirty="0"/>
              <a:t>Byte Stream Model</a:t>
            </a:r>
          </a:p>
        </p:txBody>
      </p:sp>
      <p:grpSp>
        <p:nvGrpSpPr>
          <p:cNvPr id="79" name="Group 79"/>
          <p:cNvGrpSpPr/>
          <p:nvPr/>
        </p:nvGrpSpPr>
        <p:grpSpPr>
          <a:xfrm>
            <a:off x="5975348" y="3760725"/>
            <a:ext cx="3943352" cy="2946401"/>
            <a:chOff x="0" y="0"/>
            <a:chExt cx="5257800" cy="2946399"/>
          </a:xfrm>
        </p:grpSpPr>
        <p:sp>
          <p:nvSpPr>
            <p:cNvPr id="67" name="Shape 67"/>
            <p:cNvSpPr/>
            <p:nvPr/>
          </p:nvSpPr>
          <p:spPr>
            <a:xfrm>
              <a:off x="355599" y="526688"/>
              <a:ext cx="2247901" cy="88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68" name="Shape 68"/>
            <p:cNvSpPr/>
            <p:nvPr/>
          </p:nvSpPr>
          <p:spPr>
            <a:xfrm>
              <a:off x="1396999" y="320592"/>
              <a:ext cx="2247901" cy="8854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69" name="Shape 69"/>
            <p:cNvSpPr/>
            <p:nvPr/>
          </p:nvSpPr>
          <p:spPr>
            <a:xfrm>
              <a:off x="2438399" y="0"/>
              <a:ext cx="2247901" cy="999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0" name="Shape 70"/>
            <p:cNvSpPr/>
            <p:nvPr/>
          </p:nvSpPr>
          <p:spPr>
            <a:xfrm>
              <a:off x="3301999" y="564853"/>
              <a:ext cx="1676401" cy="99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1" name="Shape 71"/>
            <p:cNvSpPr/>
            <p:nvPr/>
          </p:nvSpPr>
          <p:spPr>
            <a:xfrm>
              <a:off x="3009899" y="1106808"/>
              <a:ext cx="2247901" cy="999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2" name="Shape 72"/>
            <p:cNvSpPr/>
            <p:nvPr/>
          </p:nvSpPr>
          <p:spPr>
            <a:xfrm>
              <a:off x="2539999" y="1496099"/>
              <a:ext cx="2247901" cy="99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3" name="Shape 73"/>
            <p:cNvSpPr/>
            <p:nvPr/>
          </p:nvSpPr>
          <p:spPr>
            <a:xfrm>
              <a:off x="2336800" y="2427345"/>
              <a:ext cx="1803400" cy="4579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4" name="Shape 74"/>
            <p:cNvSpPr/>
            <p:nvPr/>
          </p:nvSpPr>
          <p:spPr>
            <a:xfrm>
              <a:off x="1511299" y="915979"/>
              <a:ext cx="2247901" cy="99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5" name="Shape 75"/>
            <p:cNvSpPr/>
            <p:nvPr/>
          </p:nvSpPr>
          <p:spPr>
            <a:xfrm>
              <a:off x="-1" y="1106808"/>
              <a:ext cx="2247901" cy="999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6" name="Shape 76"/>
            <p:cNvSpPr/>
            <p:nvPr/>
          </p:nvSpPr>
          <p:spPr>
            <a:xfrm>
              <a:off x="444500" y="1496099"/>
              <a:ext cx="2565400" cy="1129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7" name="Shape 77"/>
            <p:cNvSpPr/>
            <p:nvPr/>
          </p:nvSpPr>
          <p:spPr>
            <a:xfrm>
              <a:off x="761999" y="1946455"/>
              <a:ext cx="2247901" cy="99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  <p:sp>
          <p:nvSpPr>
            <p:cNvPr id="78" name="Shape 78"/>
            <p:cNvSpPr/>
            <p:nvPr/>
          </p:nvSpPr>
          <p:spPr>
            <a:xfrm>
              <a:off x="2730499" y="1854858"/>
              <a:ext cx="2247901" cy="999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B9B9B9"/>
            </a:solidFill>
            <a:ln w="254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9071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/>
            </a:p>
          </p:txBody>
        </p:sp>
      </p:grpSp>
      <p:cxnSp>
        <p:nvCxnSpPr>
          <p:cNvPr id="3" name="Straight Arrow Connector 2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/>
          <p:cNvSpPr txBox="1"/>
          <p:nvPr/>
        </p:nvSpPr>
        <p:spPr>
          <a:xfrm>
            <a:off x="3645514" y="6649140"/>
            <a:ext cx="518988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799982" y="6628052"/>
            <a:ext cx="451662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B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718184" y="3177043"/>
            <a:ext cx="8419582" cy="1401540"/>
            <a:chOff x="2248244" y="3226838"/>
            <a:chExt cx="11226109" cy="1401539"/>
          </a:xfrm>
        </p:grpSpPr>
        <p:sp>
          <p:nvSpPr>
            <p:cNvPr id="2" name="Rectangle 1"/>
            <p:cNvSpPr/>
            <p:nvPr/>
          </p:nvSpPr>
          <p:spPr>
            <a:xfrm>
              <a:off x="2248244" y="4019599"/>
              <a:ext cx="11226109" cy="608778"/>
            </a:xfrm>
            <a:prstGeom prst="rect">
              <a:avLst/>
            </a:prstGeom>
            <a:pattFill prst="ltVert">
              <a:fgClr>
                <a:prstClr val="black"/>
              </a:fgClr>
              <a:bgClr>
                <a:prstClr val="white"/>
              </a:bgClr>
            </a:patt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endParaRPr lang="en-US" sz="3067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487606" y="3226838"/>
              <a:ext cx="4534004" cy="752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4000" dirty="0">
                  <a:solidFill>
                    <a:srgbClr val="000000"/>
                  </a:solidFill>
                </a:rPr>
                <a:t>Stream of bytes</a:t>
              </a:r>
            </a:p>
          </p:txBody>
        </p:sp>
      </p:grpSp>
      <p:sp>
        <p:nvSpPr>
          <p:cNvPr id="30" name="Rectangle 29"/>
          <p:cNvSpPr/>
          <p:nvPr/>
        </p:nvSpPr>
        <p:spPr>
          <a:xfrm>
            <a:off x="1" y="2907792"/>
            <a:ext cx="3699596" cy="1805489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137766" y="2907793"/>
            <a:ext cx="4118234" cy="1684260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6" name="Shape 80"/>
          <p:cNvSpPr/>
          <p:nvPr/>
        </p:nvSpPr>
        <p:spPr>
          <a:xfrm>
            <a:off x="7142664" y="5720977"/>
            <a:ext cx="1646818" cy="6907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67733" tIns="67733" rIns="67733" bIns="67733" numCol="1" anchor="ctr">
            <a:spAutoFit/>
          </a:bodyPr>
          <a:lstStyle/>
          <a:p>
            <a:pPr lvl="0">
              <a:defRPr sz="1800"/>
            </a:pPr>
            <a:r>
              <a:rPr sz="3600"/>
              <a:t>Internet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3720415" y="5461023"/>
            <a:ext cx="8419582" cy="1336574"/>
            <a:chOff x="2248243" y="3764882"/>
            <a:chExt cx="11226110" cy="1336574"/>
          </a:xfrm>
        </p:grpSpPr>
        <p:sp>
          <p:nvSpPr>
            <p:cNvPr id="32" name="Rectangle 31"/>
            <p:cNvSpPr/>
            <p:nvPr/>
          </p:nvSpPr>
          <p:spPr>
            <a:xfrm>
              <a:off x="2248243" y="4492678"/>
              <a:ext cx="11226110" cy="608778"/>
            </a:xfrm>
            <a:prstGeom prst="rect">
              <a:avLst/>
            </a:prstGeom>
            <a:pattFill prst="ltVert">
              <a:fgClr>
                <a:prstClr val="black"/>
              </a:fgClr>
              <a:bgClr>
                <a:prstClr val="white"/>
              </a:bgClr>
            </a:patt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endParaRPr lang="en-US" sz="3067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789903" y="3764882"/>
              <a:ext cx="4534004" cy="75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4000" dirty="0">
                  <a:solidFill>
                    <a:srgbClr val="000000"/>
                  </a:solidFill>
                </a:rPr>
                <a:t>Stream of bytes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12212477" y="5239528"/>
            <a:ext cx="4043523" cy="1874504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-1681" y="4904110"/>
            <a:ext cx="3701277" cy="1893487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83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941078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2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/>
              <a:t>Byte Stream Model</a:t>
            </a:r>
          </a:p>
        </p:txBody>
      </p:sp>
      <p:grpSp>
        <p:nvGrpSpPr>
          <p:cNvPr id="81" name="Group 81"/>
          <p:cNvGrpSpPr/>
          <p:nvPr/>
        </p:nvGrpSpPr>
        <p:grpSpPr>
          <a:xfrm>
            <a:off x="5975348" y="3797301"/>
            <a:ext cx="3943352" cy="2946401"/>
            <a:chOff x="-1" y="0"/>
            <a:chExt cx="5257801" cy="2946400"/>
          </a:xfrm>
        </p:grpSpPr>
        <p:grpSp>
          <p:nvGrpSpPr>
            <p:cNvPr id="79" name="Group 79"/>
            <p:cNvGrpSpPr/>
            <p:nvPr/>
          </p:nvGrpSpPr>
          <p:grpSpPr>
            <a:xfrm>
              <a:off x="-1" y="0"/>
              <a:ext cx="5257801" cy="2946400"/>
              <a:chOff x="0" y="0"/>
              <a:chExt cx="5257800" cy="2946399"/>
            </a:xfrm>
          </p:grpSpPr>
          <p:sp>
            <p:nvSpPr>
              <p:cNvPr id="67" name="Shape 67"/>
              <p:cNvSpPr/>
              <p:nvPr/>
            </p:nvSpPr>
            <p:spPr>
              <a:xfrm>
                <a:off x="355599" y="526688"/>
                <a:ext cx="2247901" cy="885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68" name="Shape 68"/>
              <p:cNvSpPr/>
              <p:nvPr/>
            </p:nvSpPr>
            <p:spPr>
              <a:xfrm>
                <a:off x="1396999" y="320592"/>
                <a:ext cx="2247901" cy="885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2438399" y="0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3301999" y="564853"/>
                <a:ext cx="16764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1" name="Shape 71"/>
              <p:cNvSpPr/>
              <p:nvPr/>
            </p:nvSpPr>
            <p:spPr>
              <a:xfrm>
                <a:off x="3009899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2" name="Shape 72"/>
              <p:cNvSpPr/>
              <p:nvPr/>
            </p:nvSpPr>
            <p:spPr>
              <a:xfrm>
                <a:off x="2539999" y="149609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2336800" y="2427345"/>
                <a:ext cx="1803400" cy="4579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1511299" y="91597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-1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6" name="Shape 76"/>
              <p:cNvSpPr/>
              <p:nvPr/>
            </p:nvSpPr>
            <p:spPr>
              <a:xfrm>
                <a:off x="444500" y="1496099"/>
                <a:ext cx="2565400" cy="1129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7" name="Shape 77"/>
              <p:cNvSpPr/>
              <p:nvPr/>
            </p:nvSpPr>
            <p:spPr>
              <a:xfrm>
                <a:off x="761999" y="1946455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2730499" y="185485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</p:grpSp>
        <p:sp>
          <p:nvSpPr>
            <p:cNvPr id="80" name="Shape 80"/>
            <p:cNvSpPr/>
            <p:nvPr/>
          </p:nvSpPr>
          <p:spPr>
            <a:xfrm>
              <a:off x="1720146" y="1752943"/>
              <a:ext cx="1971337" cy="6292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/>
            <a:p>
              <a:pPr lvl="0">
                <a:defRPr sz="1800"/>
              </a:pPr>
              <a:r>
                <a:rPr sz="3200"/>
                <a:t>Internet</a:t>
              </a:r>
            </a:p>
          </p:txBody>
        </p:sp>
      </p:grpSp>
      <p:pic>
        <p:nvPicPr>
          <p:cNvPr id="82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TextBox 3"/>
          <p:cNvSpPr txBox="1"/>
          <p:nvPr/>
        </p:nvSpPr>
        <p:spPr>
          <a:xfrm>
            <a:off x="3623250" y="4038276"/>
            <a:ext cx="3378745" cy="6401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600" dirty="0">
                <a:solidFill>
                  <a:srgbClr val="000000"/>
                </a:solidFill>
              </a:rPr>
              <a:t>Close connection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5514" y="5927069"/>
            <a:ext cx="518988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799982" y="5905981"/>
            <a:ext cx="451662" cy="8659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5067" dirty="0">
                <a:solidFill>
                  <a:srgbClr val="000000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9644378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/>
              <a:t>World Wide Web (HTTP)</a:t>
            </a:r>
          </a:p>
        </p:txBody>
      </p:sp>
      <p:grpSp>
        <p:nvGrpSpPr>
          <p:cNvPr id="103" name="Group 103"/>
          <p:cNvGrpSpPr/>
          <p:nvPr/>
        </p:nvGrpSpPr>
        <p:grpSpPr>
          <a:xfrm>
            <a:off x="5975348" y="3797301"/>
            <a:ext cx="3943352" cy="2946401"/>
            <a:chOff x="-1" y="0"/>
            <a:chExt cx="5257801" cy="2946400"/>
          </a:xfrm>
        </p:grpSpPr>
        <p:grpSp>
          <p:nvGrpSpPr>
            <p:cNvPr id="101" name="Group 101"/>
            <p:cNvGrpSpPr/>
            <p:nvPr/>
          </p:nvGrpSpPr>
          <p:grpSpPr>
            <a:xfrm>
              <a:off x="-1" y="0"/>
              <a:ext cx="5257801" cy="2946400"/>
              <a:chOff x="0" y="0"/>
              <a:chExt cx="5257800" cy="2946399"/>
            </a:xfrm>
          </p:grpSpPr>
          <p:sp>
            <p:nvSpPr>
              <p:cNvPr id="89" name="Shape 89"/>
              <p:cNvSpPr/>
              <p:nvPr/>
            </p:nvSpPr>
            <p:spPr>
              <a:xfrm>
                <a:off x="355599" y="526688"/>
                <a:ext cx="2247901" cy="885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0" name="Shape 90"/>
              <p:cNvSpPr/>
              <p:nvPr/>
            </p:nvSpPr>
            <p:spPr>
              <a:xfrm>
                <a:off x="1396999" y="320592"/>
                <a:ext cx="2247901" cy="885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1" name="Shape 91"/>
              <p:cNvSpPr/>
              <p:nvPr/>
            </p:nvSpPr>
            <p:spPr>
              <a:xfrm>
                <a:off x="2438399" y="0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2" name="Shape 92"/>
              <p:cNvSpPr/>
              <p:nvPr/>
            </p:nvSpPr>
            <p:spPr>
              <a:xfrm>
                <a:off x="3301999" y="564853"/>
                <a:ext cx="16764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3" name="Shape 93"/>
              <p:cNvSpPr/>
              <p:nvPr/>
            </p:nvSpPr>
            <p:spPr>
              <a:xfrm>
                <a:off x="3009899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4" name="Shape 94"/>
              <p:cNvSpPr/>
              <p:nvPr/>
            </p:nvSpPr>
            <p:spPr>
              <a:xfrm>
                <a:off x="2539999" y="149609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5" name="Shape 95"/>
              <p:cNvSpPr/>
              <p:nvPr/>
            </p:nvSpPr>
            <p:spPr>
              <a:xfrm>
                <a:off x="2336800" y="2427345"/>
                <a:ext cx="1803400" cy="4579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6" name="Shape 96"/>
              <p:cNvSpPr/>
              <p:nvPr/>
            </p:nvSpPr>
            <p:spPr>
              <a:xfrm>
                <a:off x="1511299" y="91597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7" name="Shape 97"/>
              <p:cNvSpPr/>
              <p:nvPr/>
            </p:nvSpPr>
            <p:spPr>
              <a:xfrm>
                <a:off x="-1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8" name="Shape 98"/>
              <p:cNvSpPr/>
              <p:nvPr/>
            </p:nvSpPr>
            <p:spPr>
              <a:xfrm>
                <a:off x="444500" y="1496099"/>
                <a:ext cx="2565400" cy="1129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9" name="Shape 99"/>
              <p:cNvSpPr/>
              <p:nvPr/>
            </p:nvSpPr>
            <p:spPr>
              <a:xfrm>
                <a:off x="761999" y="1946455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100" name="Shape 100"/>
              <p:cNvSpPr/>
              <p:nvPr/>
            </p:nvSpPr>
            <p:spPr>
              <a:xfrm>
                <a:off x="2730499" y="185485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</p:grpSp>
        <p:sp>
          <p:nvSpPr>
            <p:cNvPr id="102" name="Shape 102"/>
            <p:cNvSpPr/>
            <p:nvPr/>
          </p:nvSpPr>
          <p:spPr>
            <a:xfrm>
              <a:off x="1720146" y="1752943"/>
              <a:ext cx="1971337" cy="6292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/>
            <a:p>
              <a:pPr lvl="0">
                <a:defRPr sz="1800"/>
              </a:pPr>
              <a:r>
                <a:rPr sz="3200"/>
                <a:t>Internet</a:t>
              </a:r>
            </a:p>
          </p:txBody>
        </p:sp>
      </p:grpSp>
      <p:pic>
        <p:nvPicPr>
          <p:cNvPr id="104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24" name="Straight Arrow Connector 23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Arrow Connector 24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/>
          <p:cNvSpPr txBox="1"/>
          <p:nvPr/>
        </p:nvSpPr>
        <p:spPr>
          <a:xfrm>
            <a:off x="3662723" y="4109067"/>
            <a:ext cx="3345083" cy="6401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600" dirty="0">
                <a:solidFill>
                  <a:srgbClr val="000000"/>
                </a:solidFill>
              </a:rPr>
              <a:t>Setup connection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539350" y="6935765"/>
            <a:ext cx="3010055" cy="55816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067" dirty="0" err="1">
                <a:solidFill>
                  <a:schemeClr val="accent1"/>
                </a:solidFill>
              </a:rPr>
              <a:t>www.stanford.edu</a:t>
            </a:r>
            <a:endParaRPr lang="en-US" sz="3067" dirty="0">
              <a:solidFill>
                <a:schemeClr val="accent1"/>
              </a:solidFill>
            </a:endParaRPr>
          </a:p>
        </p:txBody>
      </p:sp>
      <p:sp>
        <p:nvSpPr>
          <p:cNvPr id="31" name="Shape 106"/>
          <p:cNvSpPr/>
          <p:nvPr/>
        </p:nvSpPr>
        <p:spPr>
          <a:xfrm>
            <a:off x="3144000" y="2859059"/>
            <a:ext cx="1472775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 dirty="0"/>
              <a:t>Client</a:t>
            </a:r>
          </a:p>
        </p:txBody>
      </p:sp>
      <p:sp>
        <p:nvSpPr>
          <p:cNvPr id="32" name="Shape 107"/>
          <p:cNvSpPr/>
          <p:nvPr/>
        </p:nvSpPr>
        <p:spPr>
          <a:xfrm>
            <a:off x="11226928" y="2859059"/>
            <a:ext cx="1578574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8331485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/>
              <a:t>World Wide Web (HTTP)</a:t>
            </a:r>
          </a:p>
        </p:txBody>
      </p:sp>
      <p:grpSp>
        <p:nvGrpSpPr>
          <p:cNvPr id="103" name="Group 103"/>
          <p:cNvGrpSpPr/>
          <p:nvPr/>
        </p:nvGrpSpPr>
        <p:grpSpPr>
          <a:xfrm>
            <a:off x="5975348" y="3797301"/>
            <a:ext cx="3943352" cy="2946401"/>
            <a:chOff x="-1" y="0"/>
            <a:chExt cx="5257801" cy="2946400"/>
          </a:xfrm>
        </p:grpSpPr>
        <p:grpSp>
          <p:nvGrpSpPr>
            <p:cNvPr id="101" name="Group 101"/>
            <p:cNvGrpSpPr/>
            <p:nvPr/>
          </p:nvGrpSpPr>
          <p:grpSpPr>
            <a:xfrm>
              <a:off x="-1" y="0"/>
              <a:ext cx="5257801" cy="2946400"/>
              <a:chOff x="0" y="0"/>
              <a:chExt cx="5257800" cy="2946399"/>
            </a:xfrm>
          </p:grpSpPr>
          <p:sp>
            <p:nvSpPr>
              <p:cNvPr id="89" name="Shape 89"/>
              <p:cNvSpPr/>
              <p:nvPr/>
            </p:nvSpPr>
            <p:spPr>
              <a:xfrm>
                <a:off x="355599" y="526688"/>
                <a:ext cx="2247901" cy="885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0" name="Shape 90"/>
              <p:cNvSpPr/>
              <p:nvPr/>
            </p:nvSpPr>
            <p:spPr>
              <a:xfrm>
                <a:off x="1396999" y="320592"/>
                <a:ext cx="2247901" cy="885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1" name="Shape 91"/>
              <p:cNvSpPr/>
              <p:nvPr/>
            </p:nvSpPr>
            <p:spPr>
              <a:xfrm>
                <a:off x="2438399" y="0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2" name="Shape 92"/>
              <p:cNvSpPr/>
              <p:nvPr/>
            </p:nvSpPr>
            <p:spPr>
              <a:xfrm>
                <a:off x="3301999" y="564853"/>
                <a:ext cx="16764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3" name="Shape 93"/>
              <p:cNvSpPr/>
              <p:nvPr/>
            </p:nvSpPr>
            <p:spPr>
              <a:xfrm>
                <a:off x="3009899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4" name="Shape 94"/>
              <p:cNvSpPr/>
              <p:nvPr/>
            </p:nvSpPr>
            <p:spPr>
              <a:xfrm>
                <a:off x="2539999" y="149609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5" name="Shape 95"/>
              <p:cNvSpPr/>
              <p:nvPr/>
            </p:nvSpPr>
            <p:spPr>
              <a:xfrm>
                <a:off x="2336800" y="2427345"/>
                <a:ext cx="1803400" cy="4579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6" name="Shape 96"/>
              <p:cNvSpPr/>
              <p:nvPr/>
            </p:nvSpPr>
            <p:spPr>
              <a:xfrm>
                <a:off x="1511299" y="91597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7" name="Shape 97"/>
              <p:cNvSpPr/>
              <p:nvPr/>
            </p:nvSpPr>
            <p:spPr>
              <a:xfrm>
                <a:off x="-1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8" name="Shape 98"/>
              <p:cNvSpPr/>
              <p:nvPr/>
            </p:nvSpPr>
            <p:spPr>
              <a:xfrm>
                <a:off x="444500" y="1496099"/>
                <a:ext cx="2565400" cy="1129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9" name="Shape 99"/>
              <p:cNvSpPr/>
              <p:nvPr/>
            </p:nvSpPr>
            <p:spPr>
              <a:xfrm>
                <a:off x="761999" y="1946455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100" name="Shape 100"/>
              <p:cNvSpPr/>
              <p:nvPr/>
            </p:nvSpPr>
            <p:spPr>
              <a:xfrm>
                <a:off x="2730499" y="185485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</p:grpSp>
        <p:sp>
          <p:nvSpPr>
            <p:cNvPr id="102" name="Shape 102"/>
            <p:cNvSpPr/>
            <p:nvPr/>
          </p:nvSpPr>
          <p:spPr>
            <a:xfrm>
              <a:off x="1943498" y="1448738"/>
              <a:ext cx="1524633" cy="5061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/>
            <a:p>
              <a:pPr lvl="0">
                <a:defRPr sz="1800"/>
              </a:pPr>
              <a:r>
                <a:rPr sz="2400"/>
                <a:t>Internet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539350" y="6935765"/>
            <a:ext cx="3010055" cy="55816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067" dirty="0" err="1">
                <a:solidFill>
                  <a:schemeClr val="accent1"/>
                </a:solidFill>
              </a:rPr>
              <a:t>www.stanford.edu</a:t>
            </a:r>
            <a:endParaRPr lang="en-US" sz="3067" dirty="0">
              <a:solidFill>
                <a:schemeClr val="accent1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Arrow Connector 27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9" name="Group 28"/>
          <p:cNvGrpSpPr/>
          <p:nvPr/>
        </p:nvGrpSpPr>
        <p:grpSpPr>
          <a:xfrm>
            <a:off x="3718184" y="3208230"/>
            <a:ext cx="8419582" cy="1370352"/>
            <a:chOff x="2248244" y="3258026"/>
            <a:chExt cx="11226109" cy="1370350"/>
          </a:xfrm>
        </p:grpSpPr>
        <p:sp>
          <p:nvSpPr>
            <p:cNvPr id="30" name="Rectangle 29"/>
            <p:cNvSpPr/>
            <p:nvPr/>
          </p:nvSpPr>
          <p:spPr>
            <a:xfrm>
              <a:off x="2248244" y="4019599"/>
              <a:ext cx="11226109" cy="608777"/>
            </a:xfrm>
            <a:prstGeom prst="rect">
              <a:avLst/>
            </a:prstGeom>
            <a:solidFill>
              <a:schemeClr val="bg1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3067" dirty="0">
                  <a:solidFill>
                    <a:srgbClr val="0365C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GET/HTTP/1.1 </a:t>
              </a:r>
              <a:r>
                <a:rPr lang="en-US" sz="3067" dirty="0" err="1">
                  <a:solidFill>
                    <a:srgbClr val="0365C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index.html</a:t>
              </a:r>
              <a:endParaRPr lang="en-US" sz="3067" dirty="0">
                <a:solidFill>
                  <a:srgbClr val="0365C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603921" y="3258026"/>
              <a:ext cx="4095851" cy="6907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3600" dirty="0">
                  <a:solidFill>
                    <a:srgbClr val="000000"/>
                  </a:solidFill>
                </a:rPr>
                <a:t>Stream of bytes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776449" y="5490729"/>
            <a:ext cx="8419582" cy="1306870"/>
            <a:chOff x="2248243" y="3794587"/>
            <a:chExt cx="11226110" cy="1306870"/>
          </a:xfrm>
        </p:grpSpPr>
        <p:sp>
          <p:nvSpPr>
            <p:cNvPr id="33" name="Rectangle 32"/>
            <p:cNvSpPr/>
            <p:nvPr/>
          </p:nvSpPr>
          <p:spPr>
            <a:xfrm>
              <a:off x="2248243" y="4492679"/>
              <a:ext cx="11226110" cy="608778"/>
            </a:xfrm>
            <a:prstGeom prst="rect">
              <a:avLst/>
            </a:prstGeom>
            <a:solidFill>
              <a:schemeClr val="bg1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3067" dirty="0">
                  <a:solidFill>
                    <a:srgbClr val="0365C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HTTP/1.1 200 OK &lt;…contents of </a:t>
              </a:r>
              <a:r>
                <a:rPr lang="en-US" sz="3067" dirty="0" err="1">
                  <a:solidFill>
                    <a:srgbClr val="0365C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index.html</a:t>
              </a:r>
              <a:r>
                <a:rPr lang="en-US" sz="3067" dirty="0">
                  <a:solidFill>
                    <a:srgbClr val="0365C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…&gt;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595346" y="3794587"/>
              <a:ext cx="4095851" cy="690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67733" tIns="67733" rIns="67733" bIns="67733" numCol="1" spcCol="38100" rtlCol="0" anchor="ctr">
              <a:spAutoFit/>
            </a:bodyPr>
            <a:lstStyle/>
            <a:p>
              <a:pPr rtl="0" latinLnBrk="1" hangingPunct="0"/>
              <a:r>
                <a:rPr lang="en-US" sz="3600" dirty="0">
                  <a:solidFill>
                    <a:srgbClr val="000000"/>
                  </a:solidFill>
                </a:rPr>
                <a:t>Stream of bytes</a:t>
              </a:r>
            </a:p>
          </p:txBody>
        </p:sp>
      </p:grpSp>
      <p:sp>
        <p:nvSpPr>
          <p:cNvPr id="35" name="Rectangle 34"/>
          <p:cNvSpPr/>
          <p:nvPr/>
        </p:nvSpPr>
        <p:spPr>
          <a:xfrm>
            <a:off x="1" y="3095348"/>
            <a:ext cx="3699596" cy="1617931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2156444" y="3328415"/>
            <a:ext cx="4085873" cy="1384865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2212477" y="5438479"/>
            <a:ext cx="4029840" cy="1497286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" y="5377846"/>
            <a:ext cx="3699596" cy="1772761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672" tIns="42672" rIns="42672" bIns="42672" numCol="1" spcCol="24003" rtlCol="0" anchor="ctr">
            <a:noAutofit/>
          </a:bodyPr>
          <a:lstStyle/>
          <a:p>
            <a:pPr rtl="0" latinLnBrk="1" hangingPunct="0"/>
            <a:endParaRPr lang="en-US" sz="306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04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106"/>
          <p:cNvSpPr/>
          <p:nvPr/>
        </p:nvSpPr>
        <p:spPr>
          <a:xfrm>
            <a:off x="3144000" y="2859059"/>
            <a:ext cx="1472775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 dirty="0"/>
              <a:t>Client</a:t>
            </a:r>
          </a:p>
        </p:txBody>
      </p:sp>
      <p:sp>
        <p:nvSpPr>
          <p:cNvPr id="40" name="Shape 107"/>
          <p:cNvSpPr/>
          <p:nvPr/>
        </p:nvSpPr>
        <p:spPr>
          <a:xfrm>
            <a:off x="11226928" y="2859059"/>
            <a:ext cx="1578574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111710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/>
          <p:nvPr/>
        </p:nvCxnSpPr>
        <p:spPr>
          <a:xfrm>
            <a:off x="2239359" y="4231917"/>
            <a:ext cx="13766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85176" y="3832624"/>
            <a:ext cx="2109662" cy="313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9802850" y="4032154"/>
            <a:ext cx="1259817" cy="502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2609372" y="4746224"/>
            <a:ext cx="1381500" cy="346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649303" y="3591829"/>
            <a:ext cx="13078801" cy="2482793"/>
            <a:chOff x="1440388" y="5124530"/>
            <a:chExt cx="11770921" cy="2234514"/>
          </a:xfrm>
        </p:grpSpPr>
        <p:sp>
          <p:nvSpPr>
            <p:cNvPr id="36" name="Can 3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>
              <a:stCxn id="48" idx="6"/>
              <a:endCxn id="39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n 38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42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>
              <a:stCxn id="4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Can 4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6" idx="2"/>
              <a:endCxn id="42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69" name="Group 68"/>
          <p:cNvGrpSpPr/>
          <p:nvPr/>
        </p:nvGrpSpPr>
        <p:grpSpPr>
          <a:xfrm>
            <a:off x="765656" y="3554317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62261" y="3551768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65" name="Rectangle 64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7" name="Picture 26" descr="co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15" y="2921132"/>
            <a:ext cx="2363956" cy="147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38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800"/>
              <a:t>World Wide Web (HTTP)</a:t>
            </a:r>
          </a:p>
        </p:txBody>
      </p:sp>
      <p:grpSp>
        <p:nvGrpSpPr>
          <p:cNvPr id="103" name="Group 103"/>
          <p:cNvGrpSpPr/>
          <p:nvPr/>
        </p:nvGrpSpPr>
        <p:grpSpPr>
          <a:xfrm>
            <a:off x="5975348" y="3797301"/>
            <a:ext cx="3943352" cy="2946401"/>
            <a:chOff x="-1" y="0"/>
            <a:chExt cx="5257801" cy="2946400"/>
          </a:xfrm>
        </p:grpSpPr>
        <p:grpSp>
          <p:nvGrpSpPr>
            <p:cNvPr id="101" name="Group 101"/>
            <p:cNvGrpSpPr/>
            <p:nvPr/>
          </p:nvGrpSpPr>
          <p:grpSpPr>
            <a:xfrm>
              <a:off x="-1" y="0"/>
              <a:ext cx="5257801" cy="2946400"/>
              <a:chOff x="0" y="0"/>
              <a:chExt cx="5257800" cy="2946399"/>
            </a:xfrm>
          </p:grpSpPr>
          <p:sp>
            <p:nvSpPr>
              <p:cNvPr id="89" name="Shape 89"/>
              <p:cNvSpPr/>
              <p:nvPr/>
            </p:nvSpPr>
            <p:spPr>
              <a:xfrm>
                <a:off x="355599" y="526688"/>
                <a:ext cx="2247901" cy="885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0" name="Shape 90"/>
              <p:cNvSpPr/>
              <p:nvPr/>
            </p:nvSpPr>
            <p:spPr>
              <a:xfrm>
                <a:off x="1396999" y="320592"/>
                <a:ext cx="2247901" cy="885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1" name="Shape 91"/>
              <p:cNvSpPr/>
              <p:nvPr/>
            </p:nvSpPr>
            <p:spPr>
              <a:xfrm>
                <a:off x="2438399" y="0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2" name="Shape 92"/>
              <p:cNvSpPr/>
              <p:nvPr/>
            </p:nvSpPr>
            <p:spPr>
              <a:xfrm>
                <a:off x="3301999" y="564853"/>
                <a:ext cx="16764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3" name="Shape 93"/>
              <p:cNvSpPr/>
              <p:nvPr/>
            </p:nvSpPr>
            <p:spPr>
              <a:xfrm>
                <a:off x="3009899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4" name="Shape 94"/>
              <p:cNvSpPr/>
              <p:nvPr/>
            </p:nvSpPr>
            <p:spPr>
              <a:xfrm>
                <a:off x="2539999" y="149609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5" name="Shape 95"/>
              <p:cNvSpPr/>
              <p:nvPr/>
            </p:nvSpPr>
            <p:spPr>
              <a:xfrm>
                <a:off x="2336800" y="2427345"/>
                <a:ext cx="1803400" cy="4579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6" name="Shape 96"/>
              <p:cNvSpPr/>
              <p:nvPr/>
            </p:nvSpPr>
            <p:spPr>
              <a:xfrm>
                <a:off x="1511299" y="915979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7" name="Shape 97"/>
              <p:cNvSpPr/>
              <p:nvPr/>
            </p:nvSpPr>
            <p:spPr>
              <a:xfrm>
                <a:off x="-1" y="110680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8" name="Shape 98"/>
              <p:cNvSpPr/>
              <p:nvPr/>
            </p:nvSpPr>
            <p:spPr>
              <a:xfrm>
                <a:off x="444500" y="1496099"/>
                <a:ext cx="2565400" cy="1129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99" name="Shape 99"/>
              <p:cNvSpPr/>
              <p:nvPr/>
            </p:nvSpPr>
            <p:spPr>
              <a:xfrm>
                <a:off x="761999" y="1946455"/>
                <a:ext cx="2247901" cy="999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  <p:sp>
            <p:nvSpPr>
              <p:cNvPr id="100" name="Shape 100"/>
              <p:cNvSpPr/>
              <p:nvPr/>
            </p:nvSpPr>
            <p:spPr>
              <a:xfrm>
                <a:off x="2730499" y="1854858"/>
                <a:ext cx="2247901" cy="999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9B9B9"/>
              </a:solidFill>
              <a:ln w="254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490716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4000"/>
              </a:p>
            </p:txBody>
          </p:sp>
        </p:grpSp>
        <p:sp>
          <p:nvSpPr>
            <p:cNvPr id="102" name="Shape 102"/>
            <p:cNvSpPr/>
            <p:nvPr/>
          </p:nvSpPr>
          <p:spPr>
            <a:xfrm>
              <a:off x="1720146" y="1771231"/>
              <a:ext cx="1971337" cy="6292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67733" tIns="67733" rIns="67733" bIns="67733" numCol="1" anchor="ctr">
              <a:spAutoFit/>
            </a:bodyPr>
            <a:lstStyle/>
            <a:p>
              <a:pPr lvl="0">
                <a:defRPr sz="1800"/>
              </a:pPr>
              <a:r>
                <a:rPr sz="3200"/>
                <a:t>Internet</a:t>
              </a:r>
            </a:p>
          </p:txBody>
        </p:sp>
      </p:grpSp>
      <p:pic>
        <p:nvPicPr>
          <p:cNvPr id="104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3565526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server.pdf"/>
          <p:cNvPicPr/>
          <p:nvPr/>
        </p:nvPicPr>
        <p:blipFill>
          <a:blip r:embed="rId3"/>
          <a:stretch>
            <a:fillRect/>
          </a:stretch>
        </p:blipFill>
        <p:spPr>
          <a:xfrm>
            <a:off x="11699875" y="4737101"/>
            <a:ext cx="638175" cy="1308100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TextBox 27"/>
          <p:cNvSpPr txBox="1"/>
          <p:nvPr/>
        </p:nvSpPr>
        <p:spPr>
          <a:xfrm>
            <a:off x="10539350" y="6935765"/>
            <a:ext cx="3010055" cy="55816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067" dirty="0" err="1">
                <a:solidFill>
                  <a:schemeClr val="accent1"/>
                </a:solidFill>
              </a:rPr>
              <a:t>www.stanford.edu</a:t>
            </a:r>
            <a:endParaRPr lang="en-US" sz="3067" dirty="0">
              <a:solidFill>
                <a:schemeClr val="accent1"/>
              </a:solidFill>
            </a:endParaRPr>
          </a:p>
        </p:txBody>
      </p:sp>
      <p:sp>
        <p:nvSpPr>
          <p:cNvPr id="31" name="Shape 106"/>
          <p:cNvSpPr/>
          <p:nvPr/>
        </p:nvSpPr>
        <p:spPr>
          <a:xfrm>
            <a:off x="3143999" y="2859058"/>
            <a:ext cx="1472775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/>
              <a:t>Client</a:t>
            </a:r>
          </a:p>
        </p:txBody>
      </p:sp>
      <p:sp>
        <p:nvSpPr>
          <p:cNvPr id="32" name="Shape 107"/>
          <p:cNvSpPr/>
          <p:nvPr/>
        </p:nvSpPr>
        <p:spPr>
          <a:xfrm>
            <a:off x="11226928" y="2859058"/>
            <a:ext cx="1578574" cy="763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2672" tIns="42672" rIns="42672" bIns="42672" anchor="ctr">
            <a:spAutoFit/>
          </a:bodyPr>
          <a:lstStyle/>
          <a:p>
            <a:pPr lvl="0">
              <a:defRPr sz="1800"/>
            </a:pPr>
            <a:r>
              <a:rPr sz="4400"/>
              <a:t>Server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4203701" y="5003341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Arrow Connector 28"/>
          <p:cNvCxnSpPr/>
          <p:nvPr/>
        </p:nvCxnSpPr>
        <p:spPr>
          <a:xfrm>
            <a:off x="4187255" y="5305135"/>
            <a:ext cx="7496175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ysDash"/>
            <a:miter lim="400000"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605625" y="4197069"/>
            <a:ext cx="3011658" cy="57862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672" tIns="42672" rIns="42672" bIns="42672" numCol="1" spcCol="24003" rtlCol="0" anchor="ctr">
            <a:spAutoFit/>
          </a:bodyPr>
          <a:lstStyle/>
          <a:p>
            <a:pPr rtl="0" latinLnBrk="1" hangingPunct="0"/>
            <a:r>
              <a:rPr lang="en-US" sz="3200" dirty="0">
                <a:solidFill>
                  <a:srgbClr val="000000"/>
                </a:solidFill>
              </a:rPr>
              <a:t>Close connection</a:t>
            </a:r>
          </a:p>
        </p:txBody>
      </p:sp>
    </p:spTree>
    <p:extLst>
      <p:ext uri="{BB962C8B-B14F-4D97-AF65-F5344CB8AC3E}">
        <p14:creationId xmlns:p14="http://schemas.microsoft.com/office/powerpoint/2010/main" val="725701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0"/>
          <p:cNvPicPr>
            <a:picLocks noChangeArrowheads="1"/>
          </p:cNvPicPr>
          <p:nvPr/>
        </p:nvPicPr>
        <p:blipFill>
          <a:blip r:embed="rId3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8327" y="3150208"/>
            <a:ext cx="2257778" cy="1674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-321377" y="5047256"/>
            <a:ext cx="16989656" cy="33206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comp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94254" y="2887186"/>
            <a:ext cx="3646036" cy="2278772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5159460" y="4316896"/>
            <a:ext cx="184731" cy="502766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endParaRPr lang="en-US" sz="2667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-334050" y="3910192"/>
            <a:ext cx="16989656" cy="33206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1138267" y="2648877"/>
            <a:ext cx="4604926" cy="3322519"/>
            <a:chOff x="1138266" y="2648876"/>
            <a:chExt cx="4604925" cy="3322519"/>
          </a:xfrm>
        </p:grpSpPr>
        <p:sp>
          <p:nvSpPr>
            <p:cNvPr id="55" name="Rectangle 10"/>
            <p:cNvSpPr>
              <a:spLocks noChangeArrowheads="1"/>
            </p:cNvSpPr>
            <p:nvPr/>
          </p:nvSpPr>
          <p:spPr bwMode="auto">
            <a:xfrm>
              <a:off x="2139649" y="5460663"/>
              <a:ext cx="2566731" cy="510732"/>
            </a:xfrm>
            <a:prstGeom prst="rect">
              <a:avLst/>
            </a:prstGeom>
            <a:noFill/>
            <a:ln w="38100">
              <a:solidFill>
                <a:srgbClr val="2FBD0E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sz="3222" dirty="0">
                  <a:solidFill>
                    <a:srgbClr val="2FBD0E"/>
                  </a:solidFill>
                  <a:latin typeface="Calibri"/>
                  <a:cs typeface="Calibri"/>
                </a:rPr>
                <a:t>“IP”</a:t>
              </a:r>
            </a:p>
          </p:txBody>
        </p:sp>
        <p:sp>
          <p:nvSpPr>
            <p:cNvPr id="33" name="Rectangle 9"/>
            <p:cNvSpPr>
              <a:spLocks noChangeArrowheads="1"/>
            </p:cNvSpPr>
            <p:nvPr/>
          </p:nvSpPr>
          <p:spPr bwMode="auto">
            <a:xfrm>
              <a:off x="1138266" y="2648876"/>
              <a:ext cx="4604925" cy="99810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wrap="none" lIns="161260" tIns="80630" rIns="161260" bIns="80630" anchor="ctr"/>
            <a:lstStyle/>
            <a:p>
              <a:pPr algn="ctr" eaLnBrk="1" hangingPunct="1"/>
              <a:r>
                <a:rPr lang="en-US" sz="3222" dirty="0">
                  <a:solidFill>
                    <a:schemeClr val="accent1"/>
                  </a:solidFill>
                  <a:latin typeface="Calibri" charset="0"/>
                  <a:cs typeface="Calibri" charset="0"/>
                </a:rPr>
                <a:t>Your Application program</a:t>
              </a:r>
            </a:p>
            <a:p>
              <a:pPr algn="ctr" eaLnBrk="1" hangingPunct="1"/>
              <a:r>
                <a:rPr lang="en-US" sz="3222" dirty="0">
                  <a:solidFill>
                    <a:schemeClr val="accent1"/>
                  </a:solidFill>
                  <a:latin typeface="Calibri" charset="0"/>
                  <a:cs typeface="Calibri" charset="0"/>
                </a:rPr>
                <a:t>e.g. Chrome, Skype</a:t>
              </a:r>
            </a:p>
          </p:txBody>
        </p:sp>
        <p:cxnSp>
          <p:nvCxnSpPr>
            <p:cNvPr id="40" name="Straight Arrow Connector 39"/>
            <p:cNvCxnSpPr>
              <a:stCxn id="33" idx="2"/>
              <a:endCxn id="55" idx="0"/>
            </p:cNvCxnSpPr>
            <p:nvPr/>
          </p:nvCxnSpPr>
          <p:spPr>
            <a:xfrm flipH="1">
              <a:off x="3423015" y="3646978"/>
              <a:ext cx="17714" cy="1813685"/>
            </a:xfrm>
            <a:prstGeom prst="straightConnector1">
              <a:avLst/>
            </a:prstGeom>
            <a:ln w="38100" cmpd="sng">
              <a:solidFill>
                <a:schemeClr val="accent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448483" y="6284399"/>
            <a:ext cx="13078801" cy="2482793"/>
            <a:chOff x="1440388" y="5124530"/>
            <a:chExt cx="11770921" cy="2234514"/>
          </a:xfrm>
        </p:grpSpPr>
        <p:sp>
          <p:nvSpPr>
            <p:cNvPr id="44" name="Can 43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45" name="Straight Connector 44"/>
            <p:cNvCxnSpPr>
              <a:stCxn id="60" idx="6"/>
              <a:endCxn id="4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an 47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endCxn id="5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an 50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52" name="Straight Connector 51"/>
            <p:cNvCxnSpPr>
              <a:stCxn id="5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Can 5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56" name="Straight Connector 55"/>
            <p:cNvCxnSpPr>
              <a:stCxn id="57" idx="2"/>
              <a:endCxn id="5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sp>
          <p:nvSpPr>
            <p:cNvPr id="60" name="Oval 59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1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2654861" y="6130617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70" name="Rectangle 69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22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22" dirty="0">
                <a:solidFill>
                  <a:srgbClr val="C82506"/>
                </a:solidFill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4441973" y="4316896"/>
            <a:ext cx="184731" cy="502766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endParaRPr lang="en-US" sz="2667" dirty="0"/>
          </a:p>
        </p:txBody>
      </p:sp>
      <p:grpSp>
        <p:nvGrpSpPr>
          <p:cNvPr id="20" name="Group 19"/>
          <p:cNvGrpSpPr/>
          <p:nvPr/>
        </p:nvGrpSpPr>
        <p:grpSpPr>
          <a:xfrm>
            <a:off x="10420779" y="2648877"/>
            <a:ext cx="4604926" cy="3322519"/>
            <a:chOff x="10420779" y="2648876"/>
            <a:chExt cx="4604925" cy="3322519"/>
          </a:xfrm>
        </p:grpSpPr>
        <p:sp>
          <p:nvSpPr>
            <p:cNvPr id="61" name="Rectangle 10"/>
            <p:cNvSpPr>
              <a:spLocks noChangeArrowheads="1"/>
            </p:cNvSpPr>
            <p:nvPr/>
          </p:nvSpPr>
          <p:spPr bwMode="auto">
            <a:xfrm>
              <a:off x="11422162" y="5460663"/>
              <a:ext cx="2566731" cy="510732"/>
            </a:xfrm>
            <a:prstGeom prst="rect">
              <a:avLst/>
            </a:prstGeom>
            <a:noFill/>
            <a:ln w="38100">
              <a:solidFill>
                <a:srgbClr val="2FBD0E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sz="3222" dirty="0">
                  <a:solidFill>
                    <a:srgbClr val="2FBD0E"/>
                  </a:solidFill>
                  <a:latin typeface="Calibri"/>
                  <a:cs typeface="Calibri"/>
                </a:rPr>
                <a:t>“IP”</a:t>
              </a:r>
            </a:p>
          </p:txBody>
        </p:sp>
        <p:sp>
          <p:nvSpPr>
            <p:cNvPr id="62" name="Rectangle 9"/>
            <p:cNvSpPr>
              <a:spLocks noChangeArrowheads="1"/>
            </p:cNvSpPr>
            <p:nvPr/>
          </p:nvSpPr>
          <p:spPr bwMode="auto">
            <a:xfrm>
              <a:off x="10420779" y="2648876"/>
              <a:ext cx="4604925" cy="99810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wrap="none" lIns="161260" tIns="80630" rIns="161260" bIns="80630" anchor="ctr"/>
            <a:lstStyle/>
            <a:p>
              <a:pPr algn="ctr" eaLnBrk="1" hangingPunct="1"/>
              <a:r>
                <a:rPr lang="en-US" sz="3222" dirty="0">
                  <a:solidFill>
                    <a:schemeClr val="accent1"/>
                  </a:solidFill>
                  <a:latin typeface="Calibri" charset="0"/>
                  <a:cs typeface="Calibri" charset="0"/>
                </a:rPr>
                <a:t>The server</a:t>
              </a:r>
            </a:p>
            <a:p>
              <a:pPr algn="ctr" eaLnBrk="1" hangingPunct="1"/>
              <a:r>
                <a:rPr lang="en-US" sz="3222" dirty="0">
                  <a:solidFill>
                    <a:schemeClr val="accent1"/>
                  </a:solidFill>
                  <a:latin typeface="Calibri" charset="0"/>
                  <a:cs typeface="Calibri" charset="0"/>
                </a:rPr>
                <a:t>e.g. Google, Facebook</a:t>
              </a:r>
            </a:p>
          </p:txBody>
        </p:sp>
        <p:cxnSp>
          <p:nvCxnSpPr>
            <p:cNvPr id="67" name="Straight Arrow Connector 66"/>
            <p:cNvCxnSpPr>
              <a:stCxn id="62" idx="2"/>
              <a:endCxn id="61" idx="0"/>
            </p:cNvCxnSpPr>
            <p:nvPr/>
          </p:nvCxnSpPr>
          <p:spPr>
            <a:xfrm flipH="1">
              <a:off x="12705528" y="3646978"/>
              <a:ext cx="17714" cy="1813685"/>
            </a:xfrm>
            <a:prstGeom prst="straightConnector1">
              <a:avLst/>
            </a:prstGeom>
            <a:ln w="38100" cmpd="sng">
              <a:solidFill>
                <a:schemeClr val="accent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2145389" y="3646978"/>
            <a:ext cx="2566728" cy="1205860"/>
            <a:chOff x="2145389" y="3646978"/>
            <a:chExt cx="2566728" cy="1205860"/>
          </a:xfrm>
        </p:grpSpPr>
        <p:cxnSp>
          <p:nvCxnSpPr>
            <p:cNvPr id="13" name="Straight Arrow Connector 12"/>
            <p:cNvCxnSpPr>
              <a:stCxn id="33" idx="2"/>
              <a:endCxn id="53" idx="0"/>
            </p:cNvCxnSpPr>
            <p:nvPr/>
          </p:nvCxnSpPr>
          <p:spPr>
            <a:xfrm flipH="1">
              <a:off x="3428753" y="3646978"/>
              <a:ext cx="11976" cy="695128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9"/>
            <p:cNvSpPr>
              <a:spLocks noChangeArrowheads="1"/>
            </p:cNvSpPr>
            <p:nvPr/>
          </p:nvSpPr>
          <p:spPr bwMode="auto">
            <a:xfrm>
              <a:off x="2145389" y="4342106"/>
              <a:ext cx="2566728" cy="510732"/>
            </a:xfrm>
            <a:prstGeom prst="rect">
              <a:avLst/>
            </a:prstGeom>
            <a:solidFill>
              <a:srgbClr val="FFFFFF"/>
            </a:solidFill>
            <a:ln w="381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lang="en-US" sz="3222" dirty="0">
                  <a:solidFill>
                    <a:srgbClr val="FF0000"/>
                  </a:solidFill>
                  <a:latin typeface="Calibri" charset="0"/>
                  <a:cs typeface="Calibri" charset="0"/>
                </a:rPr>
                <a:t>“TCP”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1427903" y="4342107"/>
            <a:ext cx="2566728" cy="1118557"/>
            <a:chOff x="11427902" y="4342106"/>
            <a:chExt cx="2566728" cy="1118557"/>
          </a:xfrm>
        </p:grpSpPr>
        <p:cxnSp>
          <p:nvCxnSpPr>
            <p:cNvPr id="68" name="Straight Arrow Connector 67"/>
            <p:cNvCxnSpPr>
              <a:stCxn id="66" idx="2"/>
              <a:endCxn id="61" idx="0"/>
            </p:cNvCxnSpPr>
            <p:nvPr/>
          </p:nvCxnSpPr>
          <p:spPr>
            <a:xfrm flipH="1">
              <a:off x="12705528" y="4852838"/>
              <a:ext cx="5738" cy="607825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9"/>
            <p:cNvSpPr>
              <a:spLocks noChangeArrowheads="1"/>
            </p:cNvSpPr>
            <p:nvPr/>
          </p:nvSpPr>
          <p:spPr bwMode="auto">
            <a:xfrm>
              <a:off x="11427902" y="4342106"/>
              <a:ext cx="2566728" cy="510732"/>
            </a:xfrm>
            <a:prstGeom prst="rect">
              <a:avLst/>
            </a:prstGeom>
            <a:solidFill>
              <a:srgbClr val="FFFFFF"/>
            </a:solidFill>
            <a:ln w="381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lang="en-US" sz="3222" dirty="0">
                  <a:solidFill>
                    <a:srgbClr val="FF0000"/>
                  </a:solidFill>
                  <a:latin typeface="Calibri" charset="0"/>
                  <a:cs typeface="Calibri" charset="0"/>
                </a:rPr>
                <a:t>“TCP”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712117" y="3926795"/>
            <a:ext cx="6715786" cy="1272143"/>
            <a:chOff x="4712117" y="3926795"/>
            <a:chExt cx="6715786" cy="1272143"/>
          </a:xfrm>
        </p:grpSpPr>
        <p:cxnSp>
          <p:nvCxnSpPr>
            <p:cNvPr id="5" name="Straight Arrow Connector 4"/>
            <p:cNvCxnSpPr>
              <a:stCxn id="53" idx="3"/>
              <a:endCxn id="66" idx="1"/>
            </p:cNvCxnSpPr>
            <p:nvPr/>
          </p:nvCxnSpPr>
          <p:spPr>
            <a:xfrm>
              <a:off x="4712117" y="4597472"/>
              <a:ext cx="6715786" cy="1"/>
            </a:xfrm>
            <a:prstGeom prst="straightConnector1">
              <a:avLst/>
            </a:prstGeom>
            <a:noFill/>
            <a:ln w="38100" cap="flat">
              <a:solidFill>
                <a:srgbClr val="FF0000"/>
              </a:solidFill>
              <a:prstDash val="sysDash"/>
              <a:miter lim="400000"/>
              <a:headEnd type="triangle"/>
              <a:tailEnd type="triangle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" name="TextBox 5"/>
            <p:cNvSpPr txBox="1"/>
            <p:nvPr/>
          </p:nvSpPr>
          <p:spPr>
            <a:xfrm>
              <a:off x="5785763" y="3926795"/>
              <a:ext cx="4087657" cy="12721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TCP makes sure</a:t>
              </a:r>
              <a:r>
                <a:rPr kumimoji="0" lang="en-US" sz="3800" b="0" i="0" u="none" strike="noStrike" cap="none" spc="0" normalizeH="0" dirty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 all </a:t>
              </a:r>
            </a:p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spc="0" normalizeH="0" dirty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the data is delivered</a:t>
              </a:r>
              <a:endParaRPr kumimoji="0" lang="en-US" sz="3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791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2321E-6 -4.74903E-6 C 0.02137 0.00116 0.04252 0.00251 0.06421 0.00329 C 0.0743 0.00444 0.08438 0.00502 0.09469 0.00638 C 0.11182 0.0058 0.12571 0.00271 0.14187 0.00116 C 0.14642 -0.00096 0.15109 -0.00193 0.15586 -0.00308 C 0.16475 -0.00945 0.17462 -0.01158 0.18427 -0.01274 C 0.19067 -0.0166 0.19805 -0.01776 0.20477 -0.01891 C 0.20803 -0.02027 0.2115 -0.02046 0.21486 -0.02181 C 0.22017 -0.02471 0.22538 -0.02895 0.23113 -0.0305 C 0.24295 -0.0388 0.25597 -0.04073 0.26855 -0.04305 C 0.27278 -0.04556 0.27722 -0.04729 0.28156 -0.04903 C 0.28395 -0.04884 0.28677 -0.04903 0.29002 -0.04826 C 0.29284 -0.04749 0.29534 -0.04131 0.29892 -0.03996 C 0.30369 -0.03301 0.31009 -0.02972 0.31573 -0.02393 C 0.31638 -0.02355 0.31681 -0.02278 0.31757 -0.02181 C 0.31779 -0.02104 0.31833 -0.01988 0.31952 -0.01891 C 0.32267 -0.01525 0.32712 -0.01505 0.33048 -0.01158 C 0.33427 -0.00733 0.33731 -0.00347 0.34143 -0.00096 C 0.34837 0.0085 0.35467 0.01699 0.36302 0.02008 C 0.3654 0.02336 0.3692 0.02452 0.37202 0.02626 C 0.37332 0.02742 0.37701 0.02954 0.37701 0.02973 C 0.37766 0.0307 0.37907 0.03089 0.38004 0.03244 C 0.38341 0.03804 0.37766 0.03456 0.38384 0.03688 C 0.38623 0.03939 0.38796 0.04325 0.39046 0.04634 C 0.39273 0.04885 0.39555 0.05 0.39751 0.05367 C 0.39881 0.05676 0.39881 0.05695 0.40109 0.05908 C 0.40445 0.06178 0.40749 0.06661 0.41117 0.06931 C 0.41464 0.0724 0.43514 0.05985 0.43796 0.06603 C 0.46757 0.06603 0.47636 0.06583 0.49132 0.06699 C 0.5102 0.06912 0.54122 0.05985 0.55228 0.06294 C 0.56378 0.06275 0.55965 0.06159 0.56074 0.06603 " pathEditMode="relative" rAng="0" ptsTypes="fffffffffffffffffffffffffffffaf">
                                      <p:cBhvr>
                                        <p:cTn id="14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89" y="11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TCP’s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513" y="2218364"/>
            <a:ext cx="13850974" cy="66704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333" dirty="0">
                <a:latin typeface="Calibri" charset="0"/>
                <a:ea typeface="Calibri" charset="0"/>
                <a:cs typeface="Calibri" charset="0"/>
              </a:rPr>
              <a:t>Makes sure all data is delivered correctly.</a:t>
            </a:r>
          </a:p>
          <a:p>
            <a:pPr marL="0" indent="0" algn="ctr">
              <a:buNone/>
            </a:pPr>
            <a:r>
              <a:rPr lang="en-US" sz="5333" dirty="0">
                <a:latin typeface="Calibri" charset="0"/>
                <a:ea typeface="Calibri" charset="0"/>
                <a:cs typeface="Calibri" charset="0"/>
              </a:rPr>
              <a:t>Delivers data to the application in the right order.</a:t>
            </a:r>
          </a:p>
          <a:p>
            <a:pPr marL="0" indent="0">
              <a:buNone/>
            </a:pPr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4300" b="1" dirty="0">
                <a:latin typeface="Calibri" charset="0"/>
                <a:ea typeface="Calibri" charset="0"/>
                <a:cs typeface="Calibri" charset="0"/>
              </a:rPr>
              <a:t>How?</a:t>
            </a:r>
          </a:p>
          <a:p>
            <a:pPr marL="1214438" lvl="1" indent="-452438"/>
            <a:r>
              <a:rPr lang="en-US" sz="3900" dirty="0">
                <a:latin typeface="Calibri" charset="0"/>
                <a:ea typeface="Calibri" charset="0"/>
                <a:cs typeface="Calibri" charset="0"/>
              </a:rPr>
              <a:t>Add sequence numbers to every packet (so the receiver can check if any are missing, and put them in right order)</a:t>
            </a:r>
          </a:p>
          <a:p>
            <a:pPr marL="1214438" lvl="1" indent="-452438"/>
            <a:r>
              <a:rPr lang="en-US" sz="3900" dirty="0">
                <a:latin typeface="Calibri" charset="0"/>
                <a:ea typeface="Calibri" charset="0"/>
                <a:cs typeface="Calibri" charset="0"/>
              </a:rPr>
              <a:t>When a packet arrives, send an </a:t>
            </a:r>
            <a:r>
              <a:rPr lang="en-US" sz="3900" b="1" dirty="0">
                <a:latin typeface="Calibri" charset="0"/>
                <a:ea typeface="Calibri" charset="0"/>
                <a:cs typeface="Calibri" charset="0"/>
              </a:rPr>
              <a:t>acknowledgment of receipt</a:t>
            </a:r>
            <a:r>
              <a:rPr lang="en-US" sz="3900" dirty="0">
                <a:latin typeface="Calibri" charset="0"/>
                <a:ea typeface="Calibri" charset="0"/>
                <a:cs typeface="Calibri" charset="0"/>
              </a:rPr>
              <a:t> or “ACK” back to the sender</a:t>
            </a:r>
          </a:p>
          <a:p>
            <a:pPr marL="1214438" lvl="1" indent="-452438"/>
            <a:r>
              <a:rPr lang="en-US" sz="3900" dirty="0">
                <a:latin typeface="Calibri" charset="0"/>
                <a:ea typeface="Calibri" charset="0"/>
                <a:cs typeface="Calibri" charset="0"/>
              </a:rPr>
              <a:t>If no acknowledgment is received, resend the data</a:t>
            </a:r>
          </a:p>
          <a:p>
            <a:pPr marL="0" indent="0">
              <a:buNone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936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" t="9491" r="1735" b="4167"/>
          <a:stretch/>
        </p:blipFill>
        <p:spPr>
          <a:xfrm>
            <a:off x="1446028" y="0"/>
            <a:ext cx="13226901" cy="90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7562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7A5D-F78D-8E48-B16C-C4A7588FA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Packets are “encapsulated” by different “layers” of processing</a:t>
            </a:r>
          </a:p>
        </p:txBody>
      </p:sp>
    </p:spTree>
    <p:extLst>
      <p:ext uri="{BB962C8B-B14F-4D97-AF65-F5344CB8AC3E}">
        <p14:creationId xmlns:p14="http://schemas.microsoft.com/office/powerpoint/2010/main" val="3020344480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/>
          <p:cNvSpPr/>
          <p:nvPr/>
        </p:nvSpPr>
        <p:spPr>
          <a:xfrm>
            <a:off x="5157562" y="2914288"/>
            <a:ext cx="2217588" cy="483322"/>
          </a:xfrm>
          <a:prstGeom prst="rect">
            <a:avLst/>
          </a:prstGeom>
          <a:pattFill prst="ltVert">
            <a:fgClr>
              <a:schemeClr val="bg1">
                <a:lumMod val="65000"/>
              </a:schemeClr>
            </a:fgClr>
            <a:bgClr>
              <a:prstClr val="white"/>
            </a:bgClr>
          </a:pattFill>
          <a:ln w="25400" cap="flat">
            <a:solidFill>
              <a:schemeClr val="accent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444" tIns="56444" rIns="56444" bIns="56444" numCol="1" spcCol="38100" rtlCol="0" anchor="ctr">
            <a:spAutoFit/>
          </a:bodyPr>
          <a:lstStyle/>
          <a:p>
            <a:pPr defTabSz="606772" rtl="0" latinLnBrk="1" hangingPunct="0"/>
            <a:endParaRPr lang="en-US" sz="24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client (e.g. Chrome)</a:t>
            </a:r>
          </a:p>
        </p:txBody>
      </p:sp>
      <p:sp>
        <p:nvSpPr>
          <p:cNvPr id="55" name="Rectangle 10"/>
          <p:cNvSpPr>
            <a:spLocks noChangeArrowheads="1"/>
          </p:cNvSpPr>
          <p:nvPr/>
        </p:nvSpPr>
        <p:spPr bwMode="auto">
          <a:xfrm>
            <a:off x="1877845" y="5729427"/>
            <a:ext cx="2566731" cy="510732"/>
          </a:xfrm>
          <a:prstGeom prst="rect">
            <a:avLst/>
          </a:prstGeom>
          <a:noFill/>
          <a:ln w="38100">
            <a:solidFill>
              <a:srgbClr val="2FBD0E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sz="3222" dirty="0">
                <a:solidFill>
                  <a:srgbClr val="2FBD0E"/>
                </a:solidFill>
                <a:latin typeface="Calibri"/>
                <a:cs typeface="Calibri"/>
              </a:rPr>
              <a:t>IP</a:t>
            </a:r>
          </a:p>
        </p:txBody>
      </p:sp>
      <p:sp>
        <p:nvSpPr>
          <p:cNvPr id="33" name="Rectangle 9"/>
          <p:cNvSpPr>
            <a:spLocks noChangeArrowheads="1"/>
          </p:cNvSpPr>
          <p:nvPr/>
        </p:nvSpPr>
        <p:spPr bwMode="auto">
          <a:xfrm>
            <a:off x="1878473" y="2786400"/>
            <a:ext cx="2566731" cy="70191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  <a:headEnd/>
            <a:tailEnd/>
          </a:ln>
        </p:spPr>
        <p:txBody>
          <a:bodyPr wrap="none" lIns="161260" tIns="80630" rIns="161260" bIns="80630" anchor="ctr"/>
          <a:lstStyle/>
          <a:p>
            <a:pPr algn="ctr" eaLnBrk="1" hangingPunct="1"/>
            <a:r>
              <a:rPr lang="en-US" sz="2667" dirty="0">
                <a:solidFill>
                  <a:schemeClr val="accent1"/>
                </a:solidFill>
                <a:latin typeface="Calibri" charset="0"/>
                <a:cs typeface="Calibri" charset="0"/>
              </a:rPr>
              <a:t>Application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3160583" y="4852838"/>
            <a:ext cx="1257" cy="876589"/>
          </a:xfrm>
          <a:prstGeom prst="straightConnector1">
            <a:avLst/>
          </a:prstGeom>
          <a:ln w="38100" cmpd="sng">
            <a:solidFill>
              <a:srgbClr val="2FBD0E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ectangle 10"/>
          <p:cNvSpPr>
            <a:spLocks noChangeArrowheads="1"/>
          </p:cNvSpPr>
          <p:nvPr/>
        </p:nvSpPr>
        <p:spPr bwMode="auto">
          <a:xfrm>
            <a:off x="1877845" y="7485127"/>
            <a:ext cx="2566731" cy="510732"/>
          </a:xfrm>
          <a:prstGeom prst="rect">
            <a:avLst/>
          </a:prstGeom>
          <a:noFill/>
          <a:ln w="38100">
            <a:solidFill>
              <a:srgbClr val="984807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sz="3222" dirty="0">
                <a:solidFill>
                  <a:srgbClr val="984807"/>
                </a:solidFill>
                <a:latin typeface="Calibri"/>
                <a:cs typeface="Calibri"/>
              </a:rPr>
              <a:t>Ethernet</a:t>
            </a:r>
          </a:p>
        </p:txBody>
      </p:sp>
      <p:cxnSp>
        <p:nvCxnSpPr>
          <p:cNvPr id="113" name="Straight Arrow Connector 112"/>
          <p:cNvCxnSpPr/>
          <p:nvPr/>
        </p:nvCxnSpPr>
        <p:spPr>
          <a:xfrm>
            <a:off x="3161210" y="6240159"/>
            <a:ext cx="0" cy="1244968"/>
          </a:xfrm>
          <a:prstGeom prst="straightConnector1">
            <a:avLst/>
          </a:prstGeom>
          <a:ln w="38100" cmpd="sng">
            <a:solidFill>
              <a:srgbClr val="98480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1877847" y="3488314"/>
            <a:ext cx="2566728" cy="1364517"/>
            <a:chOff x="2145389" y="3488319"/>
            <a:chExt cx="2566728" cy="1364519"/>
          </a:xfrm>
        </p:grpSpPr>
        <p:cxnSp>
          <p:nvCxnSpPr>
            <p:cNvPr id="13" name="Straight Arrow Connector 12"/>
            <p:cNvCxnSpPr>
              <a:stCxn id="33" idx="2"/>
              <a:endCxn id="53" idx="0"/>
            </p:cNvCxnSpPr>
            <p:nvPr/>
          </p:nvCxnSpPr>
          <p:spPr>
            <a:xfrm>
              <a:off x="3412581" y="3488319"/>
              <a:ext cx="16172" cy="853787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9"/>
            <p:cNvSpPr>
              <a:spLocks noChangeArrowheads="1"/>
            </p:cNvSpPr>
            <p:nvPr/>
          </p:nvSpPr>
          <p:spPr bwMode="auto">
            <a:xfrm>
              <a:off x="2145389" y="4342106"/>
              <a:ext cx="2566728" cy="510732"/>
            </a:xfrm>
            <a:prstGeom prst="rect">
              <a:avLst/>
            </a:prstGeom>
            <a:solidFill>
              <a:srgbClr val="FFFFFF"/>
            </a:solidFill>
            <a:ln w="381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lang="en-US" sz="3222" dirty="0">
                  <a:solidFill>
                    <a:srgbClr val="FF0000"/>
                  </a:solidFill>
                  <a:latin typeface="Calibri" charset="0"/>
                  <a:cs typeface="Calibri" charset="0"/>
                </a:rPr>
                <a:t>TCP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092608" y="2434580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http request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4951947" y="3778149"/>
            <a:ext cx="3733590" cy="1158678"/>
            <a:chOff x="5152276" y="3400334"/>
            <a:chExt cx="3360232" cy="1042810"/>
          </a:xfrm>
        </p:grpSpPr>
        <p:sp>
          <p:nvSpPr>
            <p:cNvPr id="6" name="TextBox 5"/>
            <p:cNvSpPr txBox="1"/>
            <p:nvPr/>
          </p:nvSpPr>
          <p:spPr>
            <a:xfrm>
              <a:off x="5152276" y="3400334"/>
              <a:ext cx="754822" cy="4708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TCP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5241581" y="3832983"/>
              <a:ext cx="3270927" cy="610161"/>
              <a:chOff x="5241581" y="3832983"/>
              <a:chExt cx="3270927" cy="610161"/>
            </a:xfrm>
          </p:grpSpPr>
          <p:grpSp>
            <p:nvGrpSpPr>
              <p:cNvPr id="76" name="Group 75"/>
              <p:cNvGrpSpPr/>
              <p:nvPr/>
            </p:nvGrpSpPr>
            <p:grpSpPr>
              <a:xfrm>
                <a:off x="5241581" y="3832983"/>
                <a:ext cx="3270927" cy="610161"/>
                <a:chOff x="57238" y="3156576"/>
                <a:chExt cx="2393750" cy="421005"/>
              </a:xfrm>
            </p:grpSpPr>
            <p:sp>
              <p:nvSpPr>
                <p:cNvPr id="77" name="Rectangle 76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1683914" y="3156576"/>
                  <a:ext cx="767074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79" name="TextBox 78"/>
              <p:cNvSpPr txBox="1"/>
              <p:nvPr/>
            </p:nvSpPr>
            <p:spPr>
              <a:xfrm>
                <a:off x="7555468" y="3954902"/>
                <a:ext cx="913519" cy="3936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800" dirty="0"/>
                  <a:t>(http)</a:t>
                </a:r>
              </a:p>
            </p:txBody>
          </p:sp>
        </p:grpSp>
      </p:grpSp>
      <p:sp>
        <p:nvSpPr>
          <p:cNvPr id="80" name="Rectangle 79"/>
          <p:cNvSpPr/>
          <p:nvPr/>
        </p:nvSpPr>
        <p:spPr>
          <a:xfrm>
            <a:off x="5157562" y="2945064"/>
            <a:ext cx="2217588" cy="421767"/>
          </a:xfrm>
          <a:prstGeom prst="rect">
            <a:avLst/>
          </a:prstGeom>
          <a:pattFill prst="ltVert">
            <a:fgClr>
              <a:schemeClr val="bg1">
                <a:lumMod val="65000"/>
              </a:schemeClr>
            </a:fgClr>
            <a:bgClr>
              <a:prstClr val="white"/>
            </a:bgClr>
          </a:pattFill>
          <a:ln w="25400" cap="flat">
            <a:solidFill>
              <a:schemeClr val="accent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444" tIns="56444" rIns="56444" bIns="56444" numCol="1" spcCol="38100" rtlCol="0" anchor="ctr">
            <a:spAutoFit/>
          </a:bodyPr>
          <a:lstStyle/>
          <a:p>
            <a:pPr defTabSz="606772" rtl="0" latinLnBrk="1" hangingPunct="0"/>
            <a:r>
              <a:rPr lang="en-US" sz="2000" b="1" dirty="0">
                <a:solidFill>
                  <a:srgbClr val="3366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cs typeface="Arial"/>
              </a:rPr>
              <a:t>GET </a:t>
            </a:r>
            <a:r>
              <a:rPr lang="en-US" sz="2000" b="1" dirty="0" err="1">
                <a:solidFill>
                  <a:srgbClr val="3366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cs typeface="Arial"/>
              </a:rPr>
              <a:t>index.html</a:t>
            </a:r>
            <a:endParaRPr lang="en-US" sz="2000" b="1" dirty="0">
              <a:solidFill>
                <a:srgbClr val="3366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/>
              <a:cs typeface="Arial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905567" y="5039338"/>
            <a:ext cx="6249562" cy="1595577"/>
            <a:chOff x="5110530" y="4474932"/>
            <a:chExt cx="5624605" cy="1436019"/>
          </a:xfrm>
        </p:grpSpPr>
        <p:grpSp>
          <p:nvGrpSpPr>
            <p:cNvPr id="81" name="Group 80"/>
            <p:cNvGrpSpPr/>
            <p:nvPr/>
          </p:nvGrpSpPr>
          <p:grpSpPr>
            <a:xfrm>
              <a:off x="5110530" y="4907581"/>
              <a:ext cx="5624605" cy="1003370"/>
              <a:chOff x="57238" y="3156576"/>
              <a:chExt cx="2393750" cy="42100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57238" y="3156576"/>
                <a:ext cx="1626675" cy="421005"/>
              </a:xfrm>
              <a:prstGeom prst="rect">
                <a:avLst/>
              </a:prstGeom>
              <a:noFill/>
              <a:ln w="28575" cmpd="sng">
                <a:solidFill>
                  <a:srgbClr val="2FBD0E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683914" y="3156576"/>
                <a:ext cx="767074" cy="421005"/>
              </a:xfrm>
              <a:prstGeom prst="rect">
                <a:avLst/>
              </a:prstGeom>
              <a:noFill/>
              <a:ln w="28575" cmpd="sng">
                <a:solidFill>
                  <a:srgbClr val="2FBD0E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5197029" y="4474932"/>
              <a:ext cx="411458" cy="4708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IP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071685" y="5059815"/>
              <a:ext cx="1499257" cy="703866"/>
            </a:xfrm>
            <a:prstGeom prst="rect">
              <a:avLst/>
            </a:prstGeom>
            <a:noFill/>
            <a:ln>
              <a:solidFill>
                <a:srgbClr val="2FBD0E"/>
              </a:solidFill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800" dirty="0"/>
                <a:t>IP address</a:t>
              </a:r>
            </a:p>
            <a:p>
              <a:pPr algn="ctr">
                <a:lnSpc>
                  <a:spcPct val="80000"/>
                </a:lnSpc>
              </a:pPr>
              <a:r>
                <a:rPr lang="en-US" sz="2800" dirty="0"/>
                <a:t>(TCP)</a:t>
              </a:r>
            </a:p>
          </p:txBody>
        </p:sp>
      </p:grpSp>
      <p:sp>
        <p:nvSpPr>
          <p:cNvPr id="86" name="Rectangle 85"/>
          <p:cNvSpPr/>
          <p:nvPr/>
        </p:nvSpPr>
        <p:spPr>
          <a:xfrm>
            <a:off x="5157562" y="4360574"/>
            <a:ext cx="2217588" cy="483322"/>
          </a:xfrm>
          <a:prstGeom prst="rect">
            <a:avLst/>
          </a:prstGeom>
          <a:pattFill prst="ltVert">
            <a:fgClr>
              <a:prstClr val="black"/>
            </a:fgClr>
            <a:bgClr>
              <a:prstClr val="white"/>
            </a:bgClr>
          </a:pattFill>
          <a:ln w="25400" cap="flat">
            <a:solidFill>
              <a:schemeClr val="accent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444" tIns="56444" rIns="56444" bIns="56444" numCol="1" spcCol="38100" rtlCol="0" anchor="ctr">
            <a:spAutoFit/>
          </a:bodyPr>
          <a:lstStyle/>
          <a:p>
            <a:pPr defTabSz="606772" rtl="0" latinLnBrk="1" hangingPunct="0"/>
            <a:endParaRPr lang="en-US" sz="24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946585" y="3779232"/>
            <a:ext cx="3733590" cy="1158678"/>
            <a:chOff x="4206301" y="6500650"/>
            <a:chExt cx="3360232" cy="1042810"/>
          </a:xfrm>
        </p:grpSpPr>
        <p:grpSp>
          <p:nvGrpSpPr>
            <p:cNvPr id="87" name="Group 86"/>
            <p:cNvGrpSpPr/>
            <p:nvPr/>
          </p:nvGrpSpPr>
          <p:grpSpPr>
            <a:xfrm>
              <a:off x="4295606" y="6933299"/>
              <a:ext cx="3270927" cy="610161"/>
              <a:chOff x="57238" y="3156576"/>
              <a:chExt cx="2393750" cy="421005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57238" y="3156576"/>
                <a:ext cx="1626675" cy="421005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683914" y="3156576"/>
                <a:ext cx="767074" cy="421005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4206301" y="6500650"/>
              <a:ext cx="754822" cy="4708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TCP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609494" y="7053570"/>
              <a:ext cx="913519" cy="393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800" dirty="0"/>
                <a:t>(http)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391350" y="7024831"/>
              <a:ext cx="1995829" cy="434990"/>
            </a:xfrm>
            <a:prstGeom prst="rect">
              <a:avLst/>
            </a:prstGeom>
            <a:pattFill prst="ltVert">
              <a:fgClr>
                <a:prstClr val="black"/>
              </a:fgClr>
              <a:bgClr>
                <a:prstClr val="white"/>
              </a:bgClr>
            </a:pattFill>
            <a:ln w="25400" cap="flat">
              <a:solidFill>
                <a:schemeClr val="accent1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444" tIns="56444" rIns="56444" bIns="56444" numCol="1" spcCol="38100" rtlCol="0" anchor="ctr">
              <a:spAutoFit/>
            </a:bodyPr>
            <a:lstStyle/>
            <a:p>
              <a:pPr defTabSz="606772" rtl="0" latinLnBrk="1" hangingPunct="0"/>
              <a:endParaRPr lang="en-US"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4754193" y="6802879"/>
            <a:ext cx="9240125" cy="2122058"/>
            <a:chOff x="5110530" y="4608923"/>
            <a:chExt cx="5241121" cy="1302028"/>
          </a:xfrm>
        </p:grpSpPr>
        <p:grpSp>
          <p:nvGrpSpPr>
            <p:cNvPr id="107" name="Group 106"/>
            <p:cNvGrpSpPr/>
            <p:nvPr/>
          </p:nvGrpSpPr>
          <p:grpSpPr>
            <a:xfrm>
              <a:off x="5110530" y="4907581"/>
              <a:ext cx="5241121" cy="1003370"/>
              <a:chOff x="57238" y="3156576"/>
              <a:chExt cx="2230545" cy="421005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57238" y="3156576"/>
                <a:ext cx="1626675" cy="421005"/>
              </a:xfrm>
              <a:prstGeom prst="rect">
                <a:avLst/>
              </a:prstGeom>
              <a:noFill/>
              <a:ln w="28575" cmpd="sng">
                <a:solidFill>
                  <a:schemeClr val="accent6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1683914" y="3156576"/>
                <a:ext cx="603869" cy="421005"/>
              </a:xfrm>
              <a:prstGeom prst="rect">
                <a:avLst/>
              </a:prstGeom>
              <a:noFill/>
              <a:ln w="28575" cmpd="sng">
                <a:solidFill>
                  <a:schemeClr val="accent6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20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108" name="TextBox 107"/>
            <p:cNvSpPr txBox="1"/>
            <p:nvPr/>
          </p:nvSpPr>
          <p:spPr>
            <a:xfrm>
              <a:off x="5240817" y="4608923"/>
              <a:ext cx="822139" cy="3210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Ethernet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9030980" y="5068724"/>
              <a:ext cx="1218570" cy="6006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400" dirty="0"/>
                <a:t>Ethernet </a:t>
              </a:r>
              <a:br>
                <a:rPr lang="en-US" sz="2400" dirty="0"/>
              </a:br>
              <a:r>
                <a:rPr lang="en-US" sz="2400" dirty="0"/>
                <a:t>“MAC” address</a:t>
              </a:r>
            </a:p>
            <a:p>
              <a:pPr algn="ctr">
                <a:lnSpc>
                  <a:spcPct val="80000"/>
                </a:lnSpc>
              </a:pPr>
              <a:r>
                <a:rPr lang="en-US" sz="2400" dirty="0"/>
                <a:t>(IP)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107123" y="2166089"/>
            <a:ext cx="2028119" cy="742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22" dirty="0"/>
              <a:t>Chrome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906900" y="5040694"/>
            <a:ext cx="6249560" cy="1595577"/>
            <a:chOff x="5111730" y="4491270"/>
            <a:chExt cx="5624605" cy="1436019"/>
          </a:xfrm>
        </p:grpSpPr>
        <p:grpSp>
          <p:nvGrpSpPr>
            <p:cNvPr id="114" name="Group 113"/>
            <p:cNvGrpSpPr/>
            <p:nvPr/>
          </p:nvGrpSpPr>
          <p:grpSpPr>
            <a:xfrm>
              <a:off x="5142356" y="4823586"/>
              <a:ext cx="3360232" cy="1042810"/>
              <a:chOff x="4206301" y="6500650"/>
              <a:chExt cx="3360232" cy="1042810"/>
            </a:xfrm>
          </p:grpSpPr>
          <p:grpSp>
            <p:nvGrpSpPr>
              <p:cNvPr id="115" name="Group 114"/>
              <p:cNvGrpSpPr/>
              <p:nvPr/>
            </p:nvGrpSpPr>
            <p:grpSpPr>
              <a:xfrm>
                <a:off x="4295606" y="6933299"/>
                <a:ext cx="3270927" cy="610161"/>
                <a:chOff x="57238" y="3156576"/>
                <a:chExt cx="2393750" cy="421005"/>
              </a:xfrm>
            </p:grpSpPr>
            <p:sp>
              <p:nvSpPr>
                <p:cNvPr id="119" name="Rectangle 118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1683914" y="3156576"/>
                  <a:ext cx="767074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16" name="TextBox 115"/>
              <p:cNvSpPr txBox="1"/>
              <p:nvPr/>
            </p:nvSpPr>
            <p:spPr>
              <a:xfrm>
                <a:off x="4206301" y="6500650"/>
                <a:ext cx="754822" cy="470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TCP</a:t>
                </a:r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>
                <a:off x="6609495" y="7055218"/>
                <a:ext cx="913519" cy="393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800" dirty="0"/>
                  <a:t>(http)</a:t>
                </a:r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4391350" y="7024831"/>
                <a:ext cx="1995829" cy="434990"/>
              </a:xfrm>
              <a:prstGeom prst="rect">
                <a:avLst/>
              </a:prstGeom>
              <a:pattFill prst="ltVert">
                <a:fgClr>
                  <a:prstClr val="black"/>
                </a:fgClr>
                <a:bgClr>
                  <a:prstClr val="white"/>
                </a:bgClr>
              </a:pattFill>
              <a:ln w="254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444" tIns="56444" rIns="56444" bIns="56444" numCol="1" spcCol="38100" rtlCol="0" anchor="ctr">
                <a:spAutoFit/>
              </a:bodyPr>
              <a:lstStyle/>
              <a:p>
                <a:pPr defTabSz="606772" rtl="0" latinLnBrk="1" hangingPunct="0"/>
                <a:endParaRPr lang="en-US" sz="24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>
              <a:off x="5111730" y="4491270"/>
              <a:ext cx="5624605" cy="1436019"/>
              <a:chOff x="5110530" y="4474932"/>
              <a:chExt cx="5624605" cy="1436019"/>
            </a:xfrm>
          </p:grpSpPr>
          <p:grpSp>
            <p:nvGrpSpPr>
              <p:cNvPr id="122" name="Group 121"/>
              <p:cNvGrpSpPr/>
              <p:nvPr/>
            </p:nvGrpSpPr>
            <p:grpSpPr>
              <a:xfrm>
                <a:off x="5110530" y="4907581"/>
                <a:ext cx="5624605" cy="1003370"/>
                <a:chOff x="57238" y="3156576"/>
                <a:chExt cx="2393750" cy="421005"/>
              </a:xfrm>
            </p:grpSpPr>
            <p:sp>
              <p:nvSpPr>
                <p:cNvPr id="125" name="Rectangle 124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2FBD0E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26" name="Rectangle 125"/>
                <p:cNvSpPr/>
                <p:nvPr/>
              </p:nvSpPr>
              <p:spPr>
                <a:xfrm>
                  <a:off x="1683914" y="3156576"/>
                  <a:ext cx="767074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2FBD0E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23" name="TextBox 122"/>
              <p:cNvSpPr txBox="1"/>
              <p:nvPr/>
            </p:nvSpPr>
            <p:spPr>
              <a:xfrm>
                <a:off x="5197032" y="4474932"/>
                <a:ext cx="411458" cy="4708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IP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9071684" y="5059815"/>
                <a:ext cx="1499257" cy="7038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800" dirty="0"/>
                  <a:t>IP address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2800" dirty="0"/>
                  <a:t>(TCP)</a:t>
                </a:r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4755523" y="6804227"/>
            <a:ext cx="9238784" cy="2122057"/>
            <a:chOff x="4975491" y="6123809"/>
            <a:chExt cx="8314906" cy="1909852"/>
          </a:xfrm>
        </p:grpSpPr>
        <p:grpSp>
          <p:nvGrpSpPr>
            <p:cNvPr id="128" name="Group 127"/>
            <p:cNvGrpSpPr/>
            <p:nvPr/>
          </p:nvGrpSpPr>
          <p:grpSpPr>
            <a:xfrm>
              <a:off x="5068506" y="6485081"/>
              <a:ext cx="5624605" cy="1436019"/>
              <a:chOff x="5096610" y="4491270"/>
              <a:chExt cx="5624605" cy="1436019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5142356" y="4823586"/>
                <a:ext cx="3360232" cy="1042810"/>
                <a:chOff x="4206301" y="6500650"/>
                <a:chExt cx="3360232" cy="1042810"/>
              </a:xfrm>
            </p:grpSpPr>
            <p:grpSp>
              <p:nvGrpSpPr>
                <p:cNvPr id="136" name="Group 135"/>
                <p:cNvGrpSpPr/>
                <p:nvPr/>
              </p:nvGrpSpPr>
              <p:grpSpPr>
                <a:xfrm>
                  <a:off x="4295606" y="6933299"/>
                  <a:ext cx="3270927" cy="610161"/>
                  <a:chOff x="57238" y="3156576"/>
                  <a:chExt cx="2393750" cy="421005"/>
                </a:xfrm>
              </p:grpSpPr>
              <p:sp>
                <p:nvSpPr>
                  <p:cNvPr id="140" name="Rectangle 139"/>
                  <p:cNvSpPr/>
                  <p:nvPr/>
                </p:nvSpPr>
                <p:spPr>
                  <a:xfrm>
                    <a:off x="57238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41" name="Rectangle 140"/>
                  <p:cNvSpPr/>
                  <p:nvPr/>
                </p:nvSpPr>
                <p:spPr>
                  <a:xfrm>
                    <a:off x="1683914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2000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137" name="TextBox 136"/>
                <p:cNvSpPr txBox="1"/>
                <p:nvPr/>
              </p:nvSpPr>
              <p:spPr>
                <a:xfrm>
                  <a:off x="4206301" y="6500650"/>
                  <a:ext cx="754822" cy="4708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/>
                    <a:t>TCP</a:t>
                  </a:r>
                </a:p>
              </p:txBody>
            </p:sp>
            <p:sp>
              <p:nvSpPr>
                <p:cNvPr id="138" name="TextBox 137"/>
                <p:cNvSpPr txBox="1"/>
                <p:nvPr/>
              </p:nvSpPr>
              <p:spPr>
                <a:xfrm>
                  <a:off x="6609495" y="7040100"/>
                  <a:ext cx="913519" cy="3936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2800" dirty="0"/>
                    <a:t>(http)</a:t>
                  </a:r>
                </a:p>
              </p:txBody>
            </p:sp>
            <p:sp>
              <p:nvSpPr>
                <p:cNvPr id="139" name="Rectangle 138"/>
                <p:cNvSpPr/>
                <p:nvPr/>
              </p:nvSpPr>
              <p:spPr>
                <a:xfrm>
                  <a:off x="4391350" y="7024831"/>
                  <a:ext cx="1995829" cy="434990"/>
                </a:xfrm>
                <a:prstGeom prst="rect">
                  <a:avLst/>
                </a:prstGeom>
                <a:pattFill prst="ltVert">
                  <a:fgClr>
                    <a:prstClr val="black"/>
                  </a:fgClr>
                  <a:bgClr>
                    <a:prstClr val="white"/>
                  </a:bgClr>
                </a:pattFill>
                <a:ln w="25400" cap="flat">
                  <a:solidFill>
                    <a:schemeClr val="accent1"/>
                  </a:solidFill>
                  <a:prstDash val="solid"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444" tIns="56444" rIns="56444" bIns="56444" numCol="1" spcCol="38100" rtlCol="0" anchor="ctr">
                  <a:spAutoFit/>
                </a:bodyPr>
                <a:lstStyle/>
                <a:p>
                  <a:pPr defTabSz="606772" rtl="0" latinLnBrk="1" hangingPunct="0"/>
                  <a:endParaRPr lang="en-US"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endParaRPr>
                </a:p>
              </p:txBody>
            </p:sp>
          </p:grpSp>
          <p:grpSp>
            <p:nvGrpSpPr>
              <p:cNvPr id="130" name="Group 129"/>
              <p:cNvGrpSpPr/>
              <p:nvPr/>
            </p:nvGrpSpPr>
            <p:grpSpPr>
              <a:xfrm>
                <a:off x="5096610" y="4491270"/>
                <a:ext cx="5624605" cy="1436019"/>
                <a:chOff x="5095410" y="4474932"/>
                <a:chExt cx="5624605" cy="1436019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5095410" y="4907581"/>
                  <a:ext cx="5624605" cy="1003370"/>
                  <a:chOff x="50803" y="3156576"/>
                  <a:chExt cx="2393750" cy="421005"/>
                </a:xfrm>
              </p:grpSpPr>
              <p:sp>
                <p:nvSpPr>
                  <p:cNvPr id="134" name="Rectangle 133"/>
                  <p:cNvSpPr/>
                  <p:nvPr/>
                </p:nvSpPr>
                <p:spPr>
                  <a:xfrm>
                    <a:off x="50803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2FBD0E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35" name="Rectangle 134"/>
                  <p:cNvSpPr/>
                  <p:nvPr/>
                </p:nvSpPr>
                <p:spPr>
                  <a:xfrm>
                    <a:off x="1677479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2FBD0E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2000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132" name="TextBox 131"/>
                <p:cNvSpPr txBox="1"/>
                <p:nvPr/>
              </p:nvSpPr>
              <p:spPr>
                <a:xfrm>
                  <a:off x="5197034" y="4474932"/>
                  <a:ext cx="411458" cy="4708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/>
                    <a:t>IP</a:t>
                  </a: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9071683" y="5074933"/>
                  <a:ext cx="1499257" cy="7038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2800" dirty="0"/>
                    <a:t>IP address</a:t>
                  </a:r>
                </a:p>
                <a:p>
                  <a:pPr algn="ctr">
                    <a:lnSpc>
                      <a:spcPct val="80000"/>
                    </a:lnSpc>
                  </a:pPr>
                  <a:r>
                    <a:rPr lang="en-US" sz="2800" dirty="0"/>
                    <a:t>(TCP)</a:t>
                  </a:r>
                </a:p>
              </p:txBody>
            </p:sp>
          </p:grpSp>
        </p:grpSp>
        <p:grpSp>
          <p:nvGrpSpPr>
            <p:cNvPr id="142" name="Group 141"/>
            <p:cNvGrpSpPr/>
            <p:nvPr/>
          </p:nvGrpSpPr>
          <p:grpSpPr>
            <a:xfrm>
              <a:off x="4975491" y="6123809"/>
              <a:ext cx="8314906" cy="1909852"/>
              <a:chOff x="5110530" y="4608923"/>
              <a:chExt cx="5240365" cy="1302028"/>
            </a:xfrm>
          </p:grpSpPr>
          <p:grpSp>
            <p:nvGrpSpPr>
              <p:cNvPr id="143" name="Group 142"/>
              <p:cNvGrpSpPr/>
              <p:nvPr/>
            </p:nvGrpSpPr>
            <p:grpSpPr>
              <a:xfrm>
                <a:off x="5110530" y="4907581"/>
                <a:ext cx="5240365" cy="1003370"/>
                <a:chOff x="57238" y="3156576"/>
                <a:chExt cx="2230223" cy="421005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683914" y="3156576"/>
                  <a:ext cx="603547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0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44" name="TextBox 143"/>
              <p:cNvSpPr txBox="1"/>
              <p:nvPr/>
            </p:nvSpPr>
            <p:spPr>
              <a:xfrm>
                <a:off x="5240818" y="4608923"/>
                <a:ext cx="822140" cy="3210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Ethernet</a:t>
                </a:r>
              </a:p>
            </p:txBody>
          </p:sp>
          <p:sp>
            <p:nvSpPr>
              <p:cNvPr id="145" name="TextBox 144"/>
              <p:cNvSpPr txBox="1"/>
              <p:nvPr/>
            </p:nvSpPr>
            <p:spPr>
              <a:xfrm>
                <a:off x="9030230" y="5069948"/>
                <a:ext cx="1218571" cy="6006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2400" dirty="0"/>
                  <a:t>Ethernet </a:t>
                </a:r>
                <a:br>
                  <a:rPr lang="en-US" sz="2400" dirty="0"/>
                </a:br>
                <a:r>
                  <a:rPr lang="en-US" sz="2400" dirty="0"/>
                  <a:t>“MAC” address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2400" dirty="0"/>
                  <a:t>(IP)</a:t>
                </a: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8776063" y="4285677"/>
            <a:ext cx="48526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“Deliver to the http server”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11286352" y="5750175"/>
            <a:ext cx="3902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“…at this destination”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14047266" y="7504685"/>
            <a:ext cx="22822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“…starting with this link”</a:t>
            </a:r>
          </a:p>
        </p:txBody>
      </p:sp>
      <p:cxnSp>
        <p:nvCxnSpPr>
          <p:cNvPr id="150" name="Straight Connector 149"/>
          <p:cNvCxnSpPr/>
          <p:nvPr/>
        </p:nvCxnSpPr>
        <p:spPr>
          <a:xfrm flipV="1">
            <a:off x="-334050" y="3826199"/>
            <a:ext cx="16989656" cy="33206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-321377" y="6795547"/>
            <a:ext cx="16989656" cy="33206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3" name="Picture 20"/>
          <p:cNvPicPr>
            <a:picLocks noChangeArrowheads="1"/>
          </p:cNvPicPr>
          <p:nvPr/>
        </p:nvPicPr>
        <p:blipFill>
          <a:blip r:embed="rId3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4086341"/>
            <a:ext cx="1705568" cy="215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0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4013E-6 -7.64479E-6 L 1.54013E-6 0.16351 " pathEditMode="relative" ptsTypes="AA">
                                      <p:cBhvr>
                                        <p:cTn id="1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3644E-6 4.51737E-6 L -1.23644E-6 0.17857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9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6117E-6 3.4749E-7 L 3.86117E-6 0.23726 " pathEditMode="relative" ptsTypes="AA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3" grpId="1" animBg="1"/>
      <p:bldP spid="4" grpId="0"/>
      <p:bldP spid="80" grpId="0" animBg="1"/>
      <p:bldP spid="86" grpId="0" animBg="1"/>
      <p:bldP spid="27" grpId="0"/>
      <p:bldP spid="148" grpId="0"/>
      <p:bldP spid="14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46" y="241300"/>
            <a:ext cx="14535834" cy="1625600"/>
          </a:xfrm>
        </p:spPr>
        <p:txBody>
          <a:bodyPr>
            <a:normAutofit/>
          </a:bodyPr>
          <a:lstStyle/>
          <a:p>
            <a:r>
              <a:rPr lang="en-US" dirty="0"/>
              <a:t>Here it goes….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1582104" y="3994976"/>
            <a:ext cx="13078801" cy="2482793"/>
            <a:chOff x="1440388" y="5124530"/>
            <a:chExt cx="11770921" cy="2234514"/>
          </a:xfrm>
        </p:grpSpPr>
        <p:sp>
          <p:nvSpPr>
            <p:cNvPr id="43" name="Can 42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44" name="Straight Connector 43"/>
            <p:cNvCxnSpPr>
              <a:stCxn id="60" idx="6"/>
              <a:endCxn id="46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an 45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endCxn id="50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Can 49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51" name="Straight Connector 50"/>
            <p:cNvCxnSpPr>
              <a:stCxn id="5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Can 5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cxnSp>
          <p:nvCxnSpPr>
            <p:cNvPr id="54" name="Straight Connector 53"/>
            <p:cNvCxnSpPr>
              <a:stCxn id="57" idx="2"/>
              <a:endCxn id="50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22"/>
            </a:p>
          </p:txBody>
        </p:sp>
        <p:sp>
          <p:nvSpPr>
            <p:cNvPr id="60" name="Oval 59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11" dirty="0">
                <a:solidFill>
                  <a:srgbClr val="FFFFFF"/>
                </a:solidFill>
              </a:endParaRPr>
            </a:p>
          </p:txBody>
        </p:sp>
      </p:grpSp>
      <p:pic>
        <p:nvPicPr>
          <p:cNvPr id="53" name="Picture 20"/>
          <p:cNvPicPr>
            <a:picLocks noChangeArrowheads="1"/>
          </p:cNvPicPr>
          <p:nvPr/>
        </p:nvPicPr>
        <p:blipFill>
          <a:blip r:embed="rId3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6063" y="4164211"/>
            <a:ext cx="1705568" cy="1994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Picture 20"/>
          <p:cNvPicPr>
            <a:picLocks noChangeArrowheads="1"/>
          </p:cNvPicPr>
          <p:nvPr/>
        </p:nvPicPr>
        <p:blipFill>
          <a:blip r:embed="rId3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0526" y="4164211"/>
            <a:ext cx="1705568" cy="1994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Group 27"/>
          <p:cNvGrpSpPr/>
          <p:nvPr/>
        </p:nvGrpSpPr>
        <p:grpSpPr>
          <a:xfrm>
            <a:off x="125638" y="3272168"/>
            <a:ext cx="3518379" cy="831967"/>
            <a:chOff x="4975492" y="6021421"/>
            <a:chExt cx="8380991" cy="2012242"/>
          </a:xfrm>
        </p:grpSpPr>
        <p:grpSp>
          <p:nvGrpSpPr>
            <p:cNvPr id="29" name="Group 28"/>
            <p:cNvGrpSpPr/>
            <p:nvPr/>
          </p:nvGrpSpPr>
          <p:grpSpPr>
            <a:xfrm>
              <a:off x="5066920" y="6399756"/>
              <a:ext cx="5641311" cy="1521344"/>
              <a:chOff x="5095024" y="4405945"/>
              <a:chExt cx="5641311" cy="1521344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5095024" y="4755326"/>
                <a:ext cx="3482341" cy="1128796"/>
                <a:chOff x="4158969" y="6432390"/>
                <a:chExt cx="3482341" cy="1128796"/>
              </a:xfrm>
            </p:grpSpPr>
            <p:grpSp>
              <p:nvGrpSpPr>
                <p:cNvPr id="62" name="Group 61"/>
                <p:cNvGrpSpPr/>
                <p:nvPr/>
              </p:nvGrpSpPr>
              <p:grpSpPr>
                <a:xfrm>
                  <a:off x="4295606" y="6933299"/>
                  <a:ext cx="3270927" cy="610161"/>
                  <a:chOff x="57238" y="3156576"/>
                  <a:chExt cx="2393750" cy="421005"/>
                </a:xfrm>
              </p:grpSpPr>
              <p:sp>
                <p:nvSpPr>
                  <p:cNvPr id="67" name="Rectangle 66"/>
                  <p:cNvSpPr/>
                  <p:nvPr/>
                </p:nvSpPr>
                <p:spPr>
                  <a:xfrm>
                    <a:off x="57238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111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>
                  <a:xfrm>
                    <a:off x="1683914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111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63" name="TextBox 62"/>
                <p:cNvSpPr txBox="1"/>
                <p:nvPr/>
              </p:nvSpPr>
              <p:spPr>
                <a:xfrm>
                  <a:off x="4158969" y="6432390"/>
                  <a:ext cx="1600694" cy="59552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TCP data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6491194" y="7040101"/>
                  <a:ext cx="1150116" cy="5210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1000" dirty="0"/>
                    <a:t>(http)</a:t>
                  </a: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4391349" y="7021811"/>
                  <a:ext cx="1995821" cy="441022"/>
                </a:xfrm>
                <a:prstGeom prst="rect">
                  <a:avLst/>
                </a:prstGeom>
                <a:pattFill prst="ltVert">
                  <a:fgClr>
                    <a:prstClr val="black"/>
                  </a:fgClr>
                  <a:bgClr>
                    <a:prstClr val="white"/>
                  </a:bgClr>
                </a:pattFill>
                <a:ln w="25400" cap="flat">
                  <a:solidFill>
                    <a:schemeClr val="accent1"/>
                  </a:solidFill>
                  <a:prstDash val="solid"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444" tIns="56444" rIns="56444" bIns="56444" numCol="1" spcCol="38100" rtlCol="0" anchor="ctr">
                  <a:spAutoFit/>
                </a:bodyPr>
                <a:lstStyle/>
                <a:p>
                  <a:pPr defTabSz="606772" rtl="0" latinLnBrk="1" hangingPunct="0"/>
                  <a:endParaRPr lang="en-US" sz="444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endParaRPr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5111730" y="4405945"/>
                <a:ext cx="5624605" cy="1521344"/>
                <a:chOff x="5110530" y="4389607"/>
                <a:chExt cx="5624605" cy="1521344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5110530" y="4907581"/>
                  <a:ext cx="5624605" cy="1003370"/>
                  <a:chOff x="57238" y="3156576"/>
                  <a:chExt cx="2393750" cy="421005"/>
                </a:xfrm>
              </p:grpSpPr>
              <p:sp>
                <p:nvSpPr>
                  <p:cNvPr id="41" name="Rectangle 40"/>
                  <p:cNvSpPr/>
                  <p:nvPr/>
                </p:nvSpPr>
                <p:spPr>
                  <a:xfrm>
                    <a:off x="57238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4F6228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111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47" name="Rectangle 46"/>
                  <p:cNvSpPr/>
                  <p:nvPr/>
                </p:nvSpPr>
                <p:spPr>
                  <a:xfrm>
                    <a:off x="1683914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4F6228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111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39" name="TextBox 38"/>
                <p:cNvSpPr txBox="1"/>
                <p:nvPr/>
              </p:nvSpPr>
              <p:spPr>
                <a:xfrm>
                  <a:off x="5218268" y="4389607"/>
                  <a:ext cx="1276127" cy="59552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IP data</a:t>
                  </a: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8933137" y="5074933"/>
                  <a:ext cx="1776343" cy="81884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1000" dirty="0"/>
                    <a:t>IP Address</a:t>
                  </a:r>
                </a:p>
                <a:p>
                  <a:pPr algn="ctr">
                    <a:lnSpc>
                      <a:spcPct val="80000"/>
                    </a:lnSpc>
                  </a:pPr>
                  <a:r>
                    <a:rPr lang="en-US" sz="1000" dirty="0"/>
                    <a:t>(TCP)</a:t>
                  </a:r>
                </a:p>
              </p:txBody>
            </p:sp>
          </p:grpSp>
        </p:grpSp>
        <p:grpSp>
          <p:nvGrpSpPr>
            <p:cNvPr id="30" name="Group 29"/>
            <p:cNvGrpSpPr/>
            <p:nvPr/>
          </p:nvGrpSpPr>
          <p:grpSpPr>
            <a:xfrm>
              <a:off x="4975492" y="6021421"/>
              <a:ext cx="8380991" cy="2012242"/>
              <a:chOff x="5110530" y="4539119"/>
              <a:chExt cx="5282014" cy="1371832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5110530" y="4907581"/>
                <a:ext cx="5240365" cy="1003370"/>
                <a:chOff x="57238" y="3156576"/>
                <a:chExt cx="2230223" cy="421005"/>
              </a:xfrm>
            </p:grpSpPr>
            <p:sp>
              <p:nvSpPr>
                <p:cNvPr id="34" name="Rectangle 33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11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35" name="Rectangle 34"/>
                <p:cNvSpPr/>
                <p:nvPr/>
              </p:nvSpPr>
              <p:spPr>
                <a:xfrm>
                  <a:off x="1683914" y="3156576"/>
                  <a:ext cx="603547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1111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32" name="TextBox 31"/>
              <p:cNvSpPr txBox="1"/>
              <p:nvPr/>
            </p:nvSpPr>
            <p:spPr>
              <a:xfrm>
                <a:off x="5213397" y="4539119"/>
                <a:ext cx="1336105" cy="405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Ethernet data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8887982" y="5068722"/>
                <a:ext cx="1504562" cy="7612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1000" dirty="0"/>
                  <a:t>Ethernet </a:t>
                </a:r>
                <a:br>
                  <a:rPr lang="en-US" sz="1000" dirty="0"/>
                </a:br>
                <a:r>
                  <a:rPr lang="en-US" sz="1000" dirty="0"/>
                  <a:t>“MAC” address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1000" dirty="0"/>
                  <a:t>(IP)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0855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6 0.00039 C 0.1218 0.00695 0.17917 0.00309 0.34577 0.00213 C 0.35716 -0.00077 0.36833 -0.00888 0.37982 -0.01081 C 0.38937 -0.01254 0.39913 -0.01312 0.40878 -0.01447 C 0.42136 -0.00888 0.43427 -0.00695 0.44696 -0.00154 C 0.45585 0.00792 0.44848 0.00194 0.46149 0.0058 C 0.46735 0.00753 0.47191 0.01468 0.47798 0.0168 C 0.48264 0.0224 0.48644 0.0251 0.49132 0.02973 C 0.49859 0.0363 0.50293 0.04556 0.51204 0.04807 C 0.52115 0.05039 0.52906 0.0558 0.53774 0.06101 C 0.54555 0.06545 0.5539 0.0668 0.5616 0.07201 C 0.57071 0.07819 0.57776 0.09132 0.58752 0.09595 C 0.59425 0.10406 0.60119 0.10638 0.60922 0.10869 C 0.63145 0.10734 0.65293 0.10483 0.67516 0.10136 C 0.68514 0.09962 0.69425 0.09248 0.70412 0.09228 C 0.72549 0.0917 0.74674 0.09228 0.76811 0.09228 " pathEditMode="relative" ptsTypes="fffffffffffffff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server (e.g. </a:t>
            </a:r>
            <a:r>
              <a:rPr lang="en-US" dirty="0" err="1"/>
              <a:t>www.google.com</a:t>
            </a:r>
            <a:r>
              <a:rPr lang="en-US" dirty="0"/>
              <a:t>)</a:t>
            </a:r>
          </a:p>
        </p:txBody>
      </p:sp>
      <p:sp>
        <p:nvSpPr>
          <p:cNvPr id="55" name="Rectangle 10"/>
          <p:cNvSpPr>
            <a:spLocks noChangeArrowheads="1"/>
          </p:cNvSpPr>
          <p:nvPr/>
        </p:nvSpPr>
        <p:spPr bwMode="auto">
          <a:xfrm>
            <a:off x="10688950" y="5205031"/>
            <a:ext cx="2566731" cy="510732"/>
          </a:xfrm>
          <a:prstGeom prst="rect">
            <a:avLst/>
          </a:prstGeom>
          <a:noFill/>
          <a:ln w="38100">
            <a:solidFill>
              <a:srgbClr val="2FBD0E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sz="3222" dirty="0">
                <a:solidFill>
                  <a:srgbClr val="2FBD0E"/>
                </a:solidFill>
                <a:latin typeface="Calibri"/>
                <a:cs typeface="Calibri"/>
              </a:rPr>
              <a:t>IP</a:t>
            </a:r>
          </a:p>
        </p:txBody>
      </p:sp>
      <p:sp>
        <p:nvSpPr>
          <p:cNvPr id="33" name="Rectangle 9"/>
          <p:cNvSpPr>
            <a:spLocks noChangeArrowheads="1"/>
          </p:cNvSpPr>
          <p:nvPr/>
        </p:nvSpPr>
        <p:spPr bwMode="auto">
          <a:xfrm>
            <a:off x="10688952" y="2290188"/>
            <a:ext cx="2566731" cy="770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  <a:headEnd/>
            <a:tailEnd/>
          </a:ln>
        </p:spPr>
        <p:txBody>
          <a:bodyPr wrap="none" lIns="161260" tIns="80630" rIns="161260" bIns="80630" anchor="ctr"/>
          <a:lstStyle/>
          <a:p>
            <a:pPr algn="ctr" eaLnBrk="1" hangingPunct="1"/>
            <a:r>
              <a:rPr lang="en-US" sz="3222" dirty="0">
                <a:solidFill>
                  <a:schemeClr val="accent1"/>
                </a:solidFill>
                <a:latin typeface="Calibri" charset="0"/>
                <a:cs typeface="Calibri" charset="0"/>
              </a:rPr>
              <a:t>Application</a:t>
            </a:r>
          </a:p>
        </p:txBody>
      </p:sp>
      <p:cxnSp>
        <p:nvCxnSpPr>
          <p:cNvPr id="40" name="Straight Arrow Connector 39"/>
          <p:cNvCxnSpPr>
            <a:stCxn id="53" idx="2"/>
            <a:endCxn id="55" idx="0"/>
          </p:cNvCxnSpPr>
          <p:nvPr/>
        </p:nvCxnSpPr>
        <p:spPr>
          <a:xfrm flipH="1">
            <a:off x="11972316" y="4308083"/>
            <a:ext cx="1" cy="896947"/>
          </a:xfrm>
          <a:prstGeom prst="straightConnector1">
            <a:avLst/>
          </a:prstGeom>
          <a:ln w="38100" cmpd="sng">
            <a:solidFill>
              <a:srgbClr val="2FBD0E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ectangle 10"/>
          <p:cNvSpPr>
            <a:spLocks noChangeArrowheads="1"/>
          </p:cNvSpPr>
          <p:nvPr/>
        </p:nvSpPr>
        <p:spPr bwMode="auto">
          <a:xfrm>
            <a:off x="10688950" y="6960731"/>
            <a:ext cx="2566731" cy="510732"/>
          </a:xfrm>
          <a:prstGeom prst="rect">
            <a:avLst/>
          </a:prstGeom>
          <a:noFill/>
          <a:ln w="38100">
            <a:solidFill>
              <a:srgbClr val="984807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sz="3222" dirty="0">
                <a:solidFill>
                  <a:srgbClr val="984807"/>
                </a:solidFill>
                <a:latin typeface="Calibri"/>
                <a:cs typeface="Calibri"/>
              </a:rPr>
              <a:t>Ethernet</a:t>
            </a:r>
          </a:p>
        </p:txBody>
      </p:sp>
      <p:cxnSp>
        <p:nvCxnSpPr>
          <p:cNvPr id="113" name="Straight Arrow Connector 112"/>
          <p:cNvCxnSpPr>
            <a:stCxn id="55" idx="2"/>
            <a:endCxn id="112" idx="0"/>
          </p:cNvCxnSpPr>
          <p:nvPr/>
        </p:nvCxnSpPr>
        <p:spPr>
          <a:xfrm>
            <a:off x="11972316" y="5715763"/>
            <a:ext cx="0" cy="1244968"/>
          </a:xfrm>
          <a:prstGeom prst="straightConnector1">
            <a:avLst/>
          </a:prstGeom>
          <a:ln w="38100" cmpd="sng">
            <a:solidFill>
              <a:srgbClr val="984807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3" idx="2"/>
            <a:endCxn id="53" idx="0"/>
          </p:cNvCxnSpPr>
          <p:nvPr/>
        </p:nvCxnSpPr>
        <p:spPr>
          <a:xfrm flipH="1">
            <a:off x="11972317" y="3061155"/>
            <a:ext cx="1" cy="736197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9"/>
          <p:cNvSpPr>
            <a:spLocks noChangeArrowheads="1"/>
          </p:cNvSpPr>
          <p:nvPr/>
        </p:nvSpPr>
        <p:spPr bwMode="auto">
          <a:xfrm>
            <a:off x="10688953" y="3797352"/>
            <a:ext cx="2566728" cy="510732"/>
          </a:xfrm>
          <a:prstGeom prst="rect">
            <a:avLst/>
          </a:prstGeom>
          <a:solidFill>
            <a:srgbClr val="FFFFFF"/>
          </a:solidFill>
          <a:ln w="38100">
            <a:solidFill>
              <a:srgbClr val="FF0000"/>
            </a:solidFill>
            <a:miter lim="800000"/>
            <a:headEnd type="arrow"/>
            <a:tailEnd type="none"/>
          </a:ln>
        </p:spPr>
        <p:txBody>
          <a:bodyPr wrap="none" anchor="ctr"/>
          <a:lstStyle/>
          <a:p>
            <a:pPr algn="ctr" eaLnBrk="1" hangingPunct="1"/>
            <a:r>
              <a:rPr lang="en-US" sz="3222" dirty="0">
                <a:solidFill>
                  <a:srgbClr val="FF0000"/>
                </a:solidFill>
                <a:latin typeface="Calibri" charset="0"/>
                <a:cs typeface="Calibri" charset="0"/>
              </a:rPr>
              <a:t>TCP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1407" y="1991214"/>
            <a:ext cx="2900153" cy="742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22" dirty="0"/>
              <a:t>http request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34760" y="4712004"/>
            <a:ext cx="3791837" cy="1158677"/>
            <a:chOff x="4163741" y="6500650"/>
            <a:chExt cx="3412654" cy="1042810"/>
          </a:xfrm>
        </p:grpSpPr>
        <p:grpSp>
          <p:nvGrpSpPr>
            <p:cNvPr id="87" name="Group 86"/>
            <p:cNvGrpSpPr/>
            <p:nvPr/>
          </p:nvGrpSpPr>
          <p:grpSpPr>
            <a:xfrm>
              <a:off x="4295606" y="6933299"/>
              <a:ext cx="3270927" cy="610161"/>
              <a:chOff x="57238" y="3156576"/>
              <a:chExt cx="2393750" cy="421005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57238" y="3156576"/>
                <a:ext cx="1626675" cy="421005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683914" y="3156576"/>
                <a:ext cx="767074" cy="421005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24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4163741" y="6500650"/>
              <a:ext cx="839942" cy="5262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TCP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556115" y="7009864"/>
              <a:ext cx="1020280" cy="4379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200" dirty="0"/>
                <a:t>(http)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391350" y="6997133"/>
              <a:ext cx="1995829" cy="490391"/>
            </a:xfrm>
            <a:prstGeom prst="rect">
              <a:avLst/>
            </a:prstGeom>
            <a:pattFill prst="ltVert">
              <a:fgClr>
                <a:prstClr val="black"/>
              </a:fgClr>
              <a:bgClr>
                <a:prstClr val="white"/>
              </a:bgClr>
            </a:pattFill>
            <a:ln w="25400" cap="flat">
              <a:solidFill>
                <a:schemeClr val="accent1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444" tIns="56444" rIns="56444" bIns="56444" numCol="1" spcCol="38100" rtlCol="0" anchor="ctr">
              <a:spAutoFit/>
            </a:bodyPr>
            <a:lstStyle/>
            <a:p>
              <a:pPr defTabSz="606772" rtl="0" latinLnBrk="1" hangingPunct="0"/>
              <a:endParaRPr lang="en-US" sz="28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94669" y="6876829"/>
            <a:ext cx="6262820" cy="1595578"/>
            <a:chOff x="5099796" y="4491270"/>
            <a:chExt cx="5636539" cy="1436019"/>
          </a:xfrm>
        </p:grpSpPr>
        <p:grpSp>
          <p:nvGrpSpPr>
            <p:cNvPr id="114" name="Group 113"/>
            <p:cNvGrpSpPr/>
            <p:nvPr/>
          </p:nvGrpSpPr>
          <p:grpSpPr>
            <a:xfrm>
              <a:off x="5099796" y="4823586"/>
              <a:ext cx="3412654" cy="1042810"/>
              <a:chOff x="4163741" y="6500650"/>
              <a:chExt cx="3412654" cy="1042810"/>
            </a:xfrm>
          </p:grpSpPr>
          <p:grpSp>
            <p:nvGrpSpPr>
              <p:cNvPr id="115" name="Group 114"/>
              <p:cNvGrpSpPr/>
              <p:nvPr/>
            </p:nvGrpSpPr>
            <p:grpSpPr>
              <a:xfrm>
                <a:off x="4295606" y="6933299"/>
                <a:ext cx="3270927" cy="610161"/>
                <a:chOff x="57238" y="3156576"/>
                <a:chExt cx="2393750" cy="421005"/>
              </a:xfrm>
            </p:grpSpPr>
            <p:sp>
              <p:nvSpPr>
                <p:cNvPr id="119" name="Rectangle 118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1683914" y="3156576"/>
                  <a:ext cx="767074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FF0000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16" name="TextBox 115"/>
              <p:cNvSpPr txBox="1"/>
              <p:nvPr/>
            </p:nvSpPr>
            <p:spPr>
              <a:xfrm>
                <a:off x="4163741" y="6500650"/>
                <a:ext cx="839942" cy="526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TCP</a:t>
                </a:r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>
                <a:off x="6556115" y="7024982"/>
                <a:ext cx="1020280" cy="437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3200" dirty="0"/>
                  <a:t>(http)</a:t>
                </a:r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4391350" y="6997131"/>
                <a:ext cx="1995829" cy="490390"/>
              </a:xfrm>
              <a:prstGeom prst="rect">
                <a:avLst/>
              </a:prstGeom>
              <a:pattFill prst="ltVert">
                <a:fgClr>
                  <a:prstClr val="black"/>
                </a:fgClr>
                <a:bgClr>
                  <a:prstClr val="white"/>
                </a:bgClr>
              </a:pattFill>
              <a:ln w="254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444" tIns="56444" rIns="56444" bIns="56444" numCol="1" spcCol="38100" rtlCol="0" anchor="ctr">
                <a:spAutoFit/>
              </a:bodyPr>
              <a:lstStyle/>
              <a:p>
                <a:pPr defTabSz="606772" rtl="0" latinLnBrk="1" hangingPunct="0"/>
                <a:endParaRPr lang="en-US" sz="28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>
              <a:off x="5111730" y="4491270"/>
              <a:ext cx="5624605" cy="1436019"/>
              <a:chOff x="5110530" y="4474932"/>
              <a:chExt cx="5624605" cy="1436019"/>
            </a:xfrm>
          </p:grpSpPr>
          <p:grpSp>
            <p:nvGrpSpPr>
              <p:cNvPr id="122" name="Group 121"/>
              <p:cNvGrpSpPr/>
              <p:nvPr/>
            </p:nvGrpSpPr>
            <p:grpSpPr>
              <a:xfrm>
                <a:off x="5110530" y="4907581"/>
                <a:ext cx="5624605" cy="1003370"/>
                <a:chOff x="57238" y="3156576"/>
                <a:chExt cx="2393750" cy="421005"/>
              </a:xfrm>
            </p:grpSpPr>
            <p:sp>
              <p:nvSpPr>
                <p:cNvPr id="125" name="Rectangle 124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2FBD0E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26" name="Rectangle 125"/>
                <p:cNvSpPr/>
                <p:nvPr/>
              </p:nvSpPr>
              <p:spPr>
                <a:xfrm>
                  <a:off x="1683914" y="3156576"/>
                  <a:ext cx="767074" cy="421005"/>
                </a:xfrm>
                <a:prstGeom prst="rect">
                  <a:avLst/>
                </a:prstGeom>
                <a:noFill/>
                <a:ln w="28575" cmpd="sng">
                  <a:solidFill>
                    <a:srgbClr val="2FBD0E"/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23" name="TextBox 122"/>
              <p:cNvSpPr txBox="1"/>
              <p:nvPr/>
            </p:nvSpPr>
            <p:spPr>
              <a:xfrm>
                <a:off x="5178998" y="4474932"/>
                <a:ext cx="447527" cy="526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IP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8923087" y="5074933"/>
                <a:ext cx="1796454" cy="7925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3200" dirty="0"/>
                  <a:t>IP address </a:t>
                </a:r>
                <a:br>
                  <a:rPr lang="en-US" sz="3200" dirty="0"/>
                </a:br>
                <a:r>
                  <a:rPr lang="en-US" sz="3200" dirty="0"/>
                  <a:t>(TCP)</a:t>
                </a:r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891180" y="6475067"/>
            <a:ext cx="9404729" cy="2122058"/>
            <a:chOff x="4975493" y="6123811"/>
            <a:chExt cx="8464257" cy="1909852"/>
          </a:xfrm>
        </p:grpSpPr>
        <p:grpSp>
          <p:nvGrpSpPr>
            <p:cNvPr id="128" name="Group 127"/>
            <p:cNvGrpSpPr/>
            <p:nvPr/>
          </p:nvGrpSpPr>
          <p:grpSpPr>
            <a:xfrm>
              <a:off x="5071692" y="6485081"/>
              <a:ext cx="5636539" cy="1436019"/>
              <a:chOff x="5099796" y="4491270"/>
              <a:chExt cx="5636539" cy="1436019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5099796" y="4823586"/>
                <a:ext cx="3412653" cy="1042810"/>
                <a:chOff x="4163741" y="6500650"/>
                <a:chExt cx="3412653" cy="1042810"/>
              </a:xfrm>
            </p:grpSpPr>
            <p:grpSp>
              <p:nvGrpSpPr>
                <p:cNvPr id="136" name="Group 135"/>
                <p:cNvGrpSpPr/>
                <p:nvPr/>
              </p:nvGrpSpPr>
              <p:grpSpPr>
                <a:xfrm>
                  <a:off x="4295606" y="6933299"/>
                  <a:ext cx="3270927" cy="610161"/>
                  <a:chOff x="57238" y="3156576"/>
                  <a:chExt cx="2393750" cy="421005"/>
                </a:xfrm>
              </p:grpSpPr>
              <p:sp>
                <p:nvSpPr>
                  <p:cNvPr id="140" name="Rectangle 139"/>
                  <p:cNvSpPr/>
                  <p:nvPr/>
                </p:nvSpPr>
                <p:spPr>
                  <a:xfrm>
                    <a:off x="57238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41" name="Rectangle 140"/>
                  <p:cNvSpPr/>
                  <p:nvPr/>
                </p:nvSpPr>
                <p:spPr>
                  <a:xfrm>
                    <a:off x="1683914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FF0000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2400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137" name="TextBox 136"/>
                <p:cNvSpPr txBox="1"/>
                <p:nvPr/>
              </p:nvSpPr>
              <p:spPr>
                <a:xfrm>
                  <a:off x="4163741" y="6500650"/>
                  <a:ext cx="839942" cy="5262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TCP</a:t>
                  </a:r>
                </a:p>
              </p:txBody>
            </p:sp>
            <p:sp>
              <p:nvSpPr>
                <p:cNvPr id="138" name="TextBox 137"/>
                <p:cNvSpPr txBox="1"/>
                <p:nvPr/>
              </p:nvSpPr>
              <p:spPr>
                <a:xfrm>
                  <a:off x="6556114" y="7024982"/>
                  <a:ext cx="1020280" cy="4379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3200" dirty="0"/>
                    <a:t>(http)</a:t>
                  </a:r>
                </a:p>
              </p:txBody>
            </p:sp>
            <p:sp>
              <p:nvSpPr>
                <p:cNvPr id="139" name="Rectangle 138"/>
                <p:cNvSpPr/>
                <p:nvPr/>
              </p:nvSpPr>
              <p:spPr>
                <a:xfrm>
                  <a:off x="4391350" y="6997130"/>
                  <a:ext cx="1995829" cy="490390"/>
                </a:xfrm>
                <a:prstGeom prst="rect">
                  <a:avLst/>
                </a:prstGeom>
                <a:pattFill prst="ltVert">
                  <a:fgClr>
                    <a:prstClr val="black"/>
                  </a:fgClr>
                  <a:bgClr>
                    <a:prstClr val="white"/>
                  </a:bgClr>
                </a:pattFill>
                <a:ln w="25400" cap="flat">
                  <a:solidFill>
                    <a:schemeClr val="accent1"/>
                  </a:solidFill>
                  <a:prstDash val="solid"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444" tIns="56444" rIns="56444" bIns="56444" numCol="1" spcCol="38100" rtlCol="0" anchor="ctr">
                  <a:spAutoFit/>
                </a:bodyPr>
                <a:lstStyle/>
                <a:p>
                  <a:pPr defTabSz="606772" rtl="0" latinLnBrk="1" hangingPunct="0"/>
                  <a:endParaRPr lang="en-US" sz="28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endParaRPr>
                </a:p>
              </p:txBody>
            </p:sp>
          </p:grpSp>
          <p:grpSp>
            <p:nvGrpSpPr>
              <p:cNvPr id="130" name="Group 129"/>
              <p:cNvGrpSpPr/>
              <p:nvPr/>
            </p:nvGrpSpPr>
            <p:grpSpPr>
              <a:xfrm>
                <a:off x="5111730" y="4491270"/>
                <a:ext cx="5624605" cy="1436019"/>
                <a:chOff x="5110530" y="4474932"/>
                <a:chExt cx="5624605" cy="1436019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5110530" y="4907581"/>
                  <a:ext cx="5624605" cy="1003370"/>
                  <a:chOff x="57238" y="3156576"/>
                  <a:chExt cx="2393750" cy="421005"/>
                </a:xfrm>
              </p:grpSpPr>
              <p:sp>
                <p:nvSpPr>
                  <p:cNvPr id="134" name="Rectangle 133"/>
                  <p:cNvSpPr/>
                  <p:nvPr/>
                </p:nvSpPr>
                <p:spPr>
                  <a:xfrm>
                    <a:off x="57238" y="3156576"/>
                    <a:ext cx="1626675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2FBD0E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 dirty="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35" name="Rectangle 134"/>
                  <p:cNvSpPr/>
                  <p:nvPr/>
                </p:nvSpPr>
                <p:spPr>
                  <a:xfrm>
                    <a:off x="1683914" y="3156576"/>
                    <a:ext cx="767074" cy="421005"/>
                  </a:xfrm>
                  <a:prstGeom prst="rect">
                    <a:avLst/>
                  </a:prstGeom>
                  <a:noFill/>
                  <a:ln w="28575" cmpd="sng">
                    <a:solidFill>
                      <a:srgbClr val="2FBD0E"/>
                    </a:solidFill>
                  </a:ln>
                  <a:effectLst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2400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132" name="TextBox 131"/>
                <p:cNvSpPr txBox="1"/>
                <p:nvPr/>
              </p:nvSpPr>
              <p:spPr>
                <a:xfrm>
                  <a:off x="5178998" y="4474932"/>
                  <a:ext cx="447527" cy="5262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IP</a:t>
                  </a: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8964322" y="5082798"/>
                  <a:ext cx="1694023" cy="79250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80000"/>
                    </a:lnSpc>
                  </a:pPr>
                  <a:r>
                    <a:rPr lang="en-US" sz="3200" dirty="0"/>
                    <a:t>IP address</a:t>
                  </a:r>
                </a:p>
                <a:p>
                  <a:pPr algn="ctr">
                    <a:lnSpc>
                      <a:spcPct val="80000"/>
                    </a:lnSpc>
                  </a:pPr>
                  <a:r>
                    <a:rPr lang="en-US" sz="3200" dirty="0"/>
                    <a:t>(TCP)</a:t>
                  </a:r>
                </a:p>
              </p:txBody>
            </p:sp>
          </p:grpSp>
        </p:grpSp>
        <p:grpSp>
          <p:nvGrpSpPr>
            <p:cNvPr id="142" name="Group 141"/>
            <p:cNvGrpSpPr/>
            <p:nvPr/>
          </p:nvGrpSpPr>
          <p:grpSpPr>
            <a:xfrm>
              <a:off x="4975493" y="6123811"/>
              <a:ext cx="8464257" cy="1909852"/>
              <a:chOff x="5110530" y="4608923"/>
              <a:chExt cx="5334490" cy="1302028"/>
            </a:xfrm>
          </p:grpSpPr>
          <p:grpSp>
            <p:nvGrpSpPr>
              <p:cNvPr id="143" name="Group 142"/>
              <p:cNvGrpSpPr/>
              <p:nvPr/>
            </p:nvGrpSpPr>
            <p:grpSpPr>
              <a:xfrm>
                <a:off x="5110530" y="4907581"/>
                <a:ext cx="5288219" cy="1003370"/>
                <a:chOff x="57238" y="3156576"/>
                <a:chExt cx="2250589" cy="421005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57238" y="3156576"/>
                  <a:ext cx="1626675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683914" y="3156576"/>
                  <a:ext cx="623913" cy="421005"/>
                </a:xfrm>
                <a:prstGeom prst="rect">
                  <a:avLst/>
                </a:prstGeom>
                <a:noFill/>
                <a:ln w="28575" cmpd="sng">
                  <a:solidFill>
                    <a:schemeClr val="accent6">
                      <a:lumMod val="5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24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144" name="TextBox 143"/>
              <p:cNvSpPr txBox="1"/>
              <p:nvPr/>
            </p:nvSpPr>
            <p:spPr>
              <a:xfrm>
                <a:off x="5189900" y="4608923"/>
                <a:ext cx="923975" cy="3588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Ethernet</a:t>
                </a:r>
              </a:p>
            </p:txBody>
          </p:sp>
          <p:sp>
            <p:nvSpPr>
              <p:cNvPr id="145" name="TextBox 144"/>
              <p:cNvSpPr txBox="1"/>
              <p:nvPr/>
            </p:nvSpPr>
            <p:spPr>
              <a:xfrm>
                <a:off x="8854568" y="5109950"/>
                <a:ext cx="1590452" cy="7820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sz="3200" dirty="0"/>
                  <a:t>Ethernet </a:t>
                </a:r>
                <a:br>
                  <a:rPr lang="en-US" sz="3200" dirty="0"/>
                </a:br>
                <a:r>
                  <a:rPr lang="en-US" sz="3200" dirty="0"/>
                  <a:t>“MAC” address</a:t>
                </a:r>
              </a:p>
              <a:p>
                <a:pPr algn="ctr">
                  <a:lnSpc>
                    <a:spcPct val="80000"/>
                  </a:lnSpc>
                </a:pPr>
                <a:r>
                  <a:rPr lang="en-US" sz="3200" dirty="0"/>
                  <a:t>(IP)</a:t>
                </a:r>
              </a:p>
            </p:txBody>
          </p:sp>
        </p:grpSp>
      </p:grpSp>
      <p:sp>
        <p:nvSpPr>
          <p:cNvPr id="94" name="Rectangle 93"/>
          <p:cNvSpPr/>
          <p:nvPr/>
        </p:nvSpPr>
        <p:spPr>
          <a:xfrm>
            <a:off x="1309825" y="3712419"/>
            <a:ext cx="2217588" cy="421767"/>
          </a:xfrm>
          <a:prstGeom prst="rect">
            <a:avLst/>
          </a:prstGeom>
          <a:pattFill prst="ltVert">
            <a:fgClr>
              <a:schemeClr val="bg1">
                <a:lumMod val="75000"/>
              </a:schemeClr>
            </a:fgClr>
            <a:bgClr>
              <a:prstClr val="white"/>
            </a:bgClr>
          </a:pattFill>
          <a:ln w="25400" cap="flat">
            <a:solidFill>
              <a:schemeClr val="accent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444" tIns="56444" rIns="56444" bIns="56444" numCol="1" spcCol="38100" rtlCol="0" anchor="ctr">
            <a:spAutoFit/>
          </a:bodyPr>
          <a:lstStyle/>
          <a:p>
            <a:pPr defTabSz="606772" rtl="0" latinLnBrk="1" hangingPunct="0"/>
            <a:r>
              <a:rPr lang="en-US" sz="2000" b="1" dirty="0">
                <a:solidFill>
                  <a:srgbClr val="3366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cs typeface="Arial"/>
              </a:rPr>
              <a:t>GET file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5278945" y="3587029"/>
            <a:ext cx="4272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“Deliver to the http server”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527201" y="5117144"/>
            <a:ext cx="27334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“Deliver to TCP”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688950" y="1649443"/>
            <a:ext cx="2630848" cy="742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22" dirty="0"/>
              <a:t>http server</a:t>
            </a:r>
          </a:p>
        </p:txBody>
      </p:sp>
      <p:pic>
        <p:nvPicPr>
          <p:cNvPr id="58" name="Picture 20"/>
          <p:cNvPicPr>
            <a:picLocks noChangeArrowheads="1"/>
          </p:cNvPicPr>
          <p:nvPr/>
        </p:nvPicPr>
        <p:blipFill>
          <a:blip r:embed="rId3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0526" y="4164212"/>
            <a:ext cx="2207600" cy="258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43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2581E-6 1.1583E-6 L 0.00195 -0.281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" y="-140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3644E-6 -8.49421E-7 L 0.00109 -0.1710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" y="-85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1583 " pathEditMode="relative" ptsTypes="AA">
                                      <p:cBhvr>
                                        <p:cTn id="3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4" grpId="0" animBg="1"/>
      <p:bldP spid="94" grpId="1" animBg="1"/>
      <p:bldP spid="97" grpId="0"/>
      <p:bldP spid="9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0"/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1492" y="2367326"/>
            <a:ext cx="1828800" cy="18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Rectangle 48"/>
          <p:cNvSpPr/>
          <p:nvPr/>
        </p:nvSpPr>
        <p:spPr>
          <a:xfrm>
            <a:off x="11940395" y="2625231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954849" y="2622486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952093" y="2619742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949338" y="2616998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1946582" y="2614253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1621698" y="3795060"/>
            <a:ext cx="11754060" cy="2510541"/>
            <a:chOff x="1440388" y="4073178"/>
            <a:chExt cx="11770921" cy="3285866"/>
          </a:xfrm>
        </p:grpSpPr>
        <p:cxnSp>
          <p:nvCxnSpPr>
            <p:cNvPr id="58" name="Straight Connector 57"/>
            <p:cNvCxnSpPr>
              <a:endCxn id="5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>
              <a:stCxn id="5" idx="6"/>
              <a:endCxn id="4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Can 3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28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>
              <a:stCxn id="22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n 21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>
              <a:stCxn id="9" idx="2"/>
              <a:endCxn id="28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  <p:cxnSp>
          <p:nvCxnSpPr>
            <p:cNvPr id="59" name="Straight Connector 58"/>
            <p:cNvCxnSpPr>
              <a:endCxn id="9" idx="0"/>
            </p:cNvCxnSpPr>
            <p:nvPr/>
          </p:nvCxnSpPr>
          <p:spPr>
            <a:xfrm>
              <a:off x="12945117" y="4830108"/>
              <a:ext cx="1448" cy="1291418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92807" y="2225375"/>
            <a:ext cx="2652789" cy="148902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2581602" y="2999783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596056" y="2997038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93300" y="2994294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90545" y="2991550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587789" y="2988805"/>
            <a:ext cx="1068077" cy="491940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what we learned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40976" y="1566576"/>
            <a:ext cx="962763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Applications send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and receive data in packets</a:t>
            </a:r>
            <a:r>
              <a:rPr kumimoji="0" lang="is-I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….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104528" y="3714403"/>
            <a:ext cx="7317345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…o</a:t>
            </a: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ver an Internet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that is unreliable.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10915" y="6697322"/>
            <a:ext cx="13441180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Packets are forwarded hop-by-hop using the IP destination address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71787" y="7472572"/>
            <a:ext cx="9834423" cy="12721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Our applications use TCP to make sure they are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delivered and put back in the correct order</a:t>
            </a:r>
            <a:r>
              <a:rPr kumimoji="0" lang="en-US" sz="3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.</a:t>
            </a:r>
            <a:endParaRPr kumimoji="0" lang="en-US" sz="3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898" y="180649"/>
            <a:ext cx="16108446" cy="1842820"/>
            <a:chOff x="51898" y="180649"/>
            <a:chExt cx="16108446" cy="1842820"/>
          </a:xfrm>
        </p:grpSpPr>
        <p:sp>
          <p:nvSpPr>
            <p:cNvPr id="41" name="Cloud 40"/>
            <p:cNvSpPr/>
            <p:nvPr/>
          </p:nvSpPr>
          <p:spPr>
            <a:xfrm>
              <a:off x="51898" y="180649"/>
              <a:ext cx="3397929" cy="1842810"/>
            </a:xfrm>
            <a:prstGeom prst="cloud">
              <a:avLst/>
            </a:prstGeom>
            <a:solidFill>
              <a:srgbClr val="00882B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uFillTx/>
                  <a:latin typeface="+mn-lt"/>
                  <a:ea typeface="+mn-ea"/>
                  <a:cs typeface="+mn-cs"/>
                  <a:sym typeface="Gill Sans"/>
                </a:rPr>
                <a:t>My</a:t>
              </a:r>
            </a:p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uFillTx/>
                  <a:latin typeface="+mn-lt"/>
                  <a:ea typeface="+mn-ea"/>
                  <a:cs typeface="+mn-cs"/>
                  <a:sym typeface="Gill Sans"/>
                </a:rPr>
                <a:t>Program</a:t>
              </a:r>
            </a:p>
          </p:txBody>
        </p:sp>
        <p:sp>
          <p:nvSpPr>
            <p:cNvPr id="42" name="Cloud 41"/>
            <p:cNvSpPr/>
            <p:nvPr/>
          </p:nvSpPr>
          <p:spPr>
            <a:xfrm>
              <a:off x="10483833" y="180659"/>
              <a:ext cx="5676511" cy="1842810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uFillTx/>
                  <a:latin typeface="+mn-lt"/>
                  <a:ea typeface="+mn-ea"/>
                  <a:cs typeface="+mn-cs"/>
                  <a:sym typeface="Gill Sans"/>
                </a:rPr>
                <a:t>Someone </a:t>
              </a:r>
              <a:r>
                <a:rPr lang="en-US" sz="36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rPr>
                <a:t>else’s </a:t>
              </a:r>
            </a:p>
            <a:p>
              <a:pPr marL="0" marR="0" indent="0" algn="ctr" defTabSz="5461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uFillTx/>
                  <a:latin typeface="+mn-lt"/>
                  <a:ea typeface="+mn-ea"/>
                  <a:cs typeface="+mn-cs"/>
                  <a:sym typeface="Gill Sans"/>
                </a:rPr>
                <a:t>Program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833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125E-6 -2.5E-6 L -0.58935 -0.0036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71875E-6 4.72222E-6 L -0.58935 -0.00365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59375E-6 1.94444E-6 L -0.58936 -0.00365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09375E-6 -8.33333E-7 L -0.58935 -0.00364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3"/>
                                            </p:cond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21875E-6 2.77778E-6 L -0.58936 -0.00365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73" y="-19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625E-6 -4.72222E-6 L 0.57715 0.01164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57" y="57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0137 0.01528 L 0.57627 0.01198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5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137 0.01563 L 0.57647 0.01233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5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9"/>
                                            </p:cond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00176 0.01598 L 0.57666 0.0125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40" y="-17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3"/>
                                            </p:cond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137 0.01233 L 0.57676 0.01285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70" y="1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7"/>
                                            </p:cond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31" grpId="0" animBg="1"/>
      <p:bldP spid="31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40" grpId="0"/>
      <p:bldP spid="33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A130D2-E780-454F-BFF7-0D3EE0AC3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115" y="4146302"/>
            <a:ext cx="2617640" cy="2408229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47713" y="5196321"/>
            <a:ext cx="9055402" cy="1928320"/>
            <a:chOff x="1971439" y="5124530"/>
            <a:chExt cx="11239870" cy="2234514"/>
          </a:xfrm>
        </p:grpSpPr>
        <p:sp>
          <p:nvSpPr>
            <p:cNvPr id="36" name="Can 35"/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an 38"/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endCxn id="42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Can 41"/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>
              <a:stCxn id="44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Can 43"/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6" idx="2"/>
              <a:endCxn id="42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>
              <a:cxnSpLocks/>
              <a:endCxn id="39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7" name="Picture 26" descr="comp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407" y="2257796"/>
            <a:ext cx="2363956" cy="14774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0FC0A7-B303-1C42-9111-61D9F2C1C3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734909">
            <a:off x="3711670" y="3741616"/>
            <a:ext cx="947396" cy="94739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09B424BE-FFD2-7544-9B93-FD6060F690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283367">
            <a:off x="1902480" y="2810001"/>
            <a:ext cx="947396" cy="947396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502515" y="2963628"/>
            <a:ext cx="1571739" cy="491940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65" name="Rectangle 64"/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srgbClr val="C8250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487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4 -0.00208 C 0.0206 -0.00555 0.03886 -0.00903 0.06181 0.00174 C 0.08486 0.01233 0.11396 0.03073 0.14033 0.06215 C 0.1667 0.09358 0.19736 0.15695 0.21992 0.19028 C 0.24258 0.22361 0.23466 0.2507 0.27617 0.26198 C 0.31777 0.27327 0.41279 0.26615 0.46943 0.25834 C 0.52597 0.25035 0.57177 0.20608 0.61582 0.21493 C 0.65986 0.22361 0.68965 0.29254 0.73369 0.31111 C 0.77773 0.32969 0.8289 0.32795 0.88017 0.32622 " pathEditMode="relative" ptsTypes="AAAAAAAAA">
                                      <p:cBhvr>
                                        <p:cTn id="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82E168A-D15E-3645-A6E4-DB8D60A96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909" y="431324"/>
            <a:ext cx="7020211" cy="843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620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" t="9491" r="1735" b="4167"/>
          <a:stretch/>
        </p:blipFill>
        <p:spPr>
          <a:xfrm>
            <a:off x="1446028" y="0"/>
            <a:ext cx="13226901" cy="90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54362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90C8-D6B8-AE45-A854-CBED7A99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accurate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E48FA-85BB-CC40-8FEC-04937E0E5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79" y="811782"/>
            <a:ext cx="2647083" cy="298981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367979-3C65-2842-B3FB-70A366C22E2C}"/>
              </a:ext>
            </a:extLst>
          </p:cNvPr>
          <p:cNvCxnSpPr/>
          <p:nvPr/>
        </p:nvCxnSpPr>
        <p:spPr>
          <a:xfrm rot="5400000" flipV="1">
            <a:off x="1296219" y="2315327"/>
            <a:ext cx="3155068" cy="13294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65D20D-FA9B-634D-8963-D08B8AC3EF37}"/>
              </a:ext>
            </a:extLst>
          </p:cNvPr>
          <p:cNvCxnSpPr/>
          <p:nvPr/>
        </p:nvCxnSpPr>
        <p:spPr>
          <a:xfrm rot="5400000" flipV="1">
            <a:off x="912529" y="2319643"/>
            <a:ext cx="3155068" cy="4661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100904-27FC-064F-8F6F-C23C67A01477}"/>
              </a:ext>
            </a:extLst>
          </p:cNvPr>
          <p:cNvCxnSpPr/>
          <p:nvPr/>
        </p:nvCxnSpPr>
        <p:spPr>
          <a:xfrm rot="5400000" flipH="1">
            <a:off x="1944819" y="59336"/>
            <a:ext cx="9404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CD9B6-430C-814F-BEEA-76B4C68AB53B}"/>
              </a:ext>
            </a:extLst>
          </p:cNvPr>
          <p:cNvCxnSpPr/>
          <p:nvPr/>
        </p:nvCxnSpPr>
        <p:spPr>
          <a:xfrm rot="5400000" flipH="1">
            <a:off x="1947199" y="684326"/>
            <a:ext cx="4644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557860-9CFC-6445-A588-6595E73BC51B}"/>
              </a:ext>
            </a:extLst>
          </p:cNvPr>
          <p:cNvCxnSpPr/>
          <p:nvPr/>
        </p:nvCxnSpPr>
        <p:spPr>
          <a:xfrm rot="5400000" flipH="1">
            <a:off x="1944253" y="1309882"/>
            <a:ext cx="10536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30772B-952E-BB4C-A90D-77B016183EE6}"/>
              </a:ext>
            </a:extLst>
          </p:cNvPr>
          <p:cNvCxnSpPr>
            <a:cxnSpLocks/>
          </p:cNvCxnSpPr>
          <p:nvPr/>
        </p:nvCxnSpPr>
        <p:spPr>
          <a:xfrm>
            <a:off x="906561" y="744440"/>
            <a:ext cx="18120" cy="308431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BB518A-F7A4-FB45-A56B-0D04720CEBF7}"/>
              </a:ext>
            </a:extLst>
          </p:cNvPr>
          <p:cNvGrpSpPr/>
          <p:nvPr/>
        </p:nvGrpSpPr>
        <p:grpSpPr>
          <a:xfrm>
            <a:off x="1589699" y="5950981"/>
            <a:ext cx="13078801" cy="2482793"/>
            <a:chOff x="1440388" y="5124530"/>
            <a:chExt cx="11770921" cy="2234514"/>
          </a:xfrm>
        </p:grpSpPr>
        <p:sp>
          <p:nvSpPr>
            <p:cNvPr id="20" name="Can 19">
              <a:extLst>
                <a:ext uri="{FF2B5EF4-FFF2-40B4-BE49-F238E27FC236}">
                  <a16:creationId xmlns:a16="http://schemas.microsoft.com/office/drawing/2014/main" id="{382056FD-2A64-C249-BA5D-40916FC1F941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2F14BB-F0CE-8D49-B41F-6E4B4E961B98}"/>
                </a:ext>
              </a:extLst>
            </p:cNvPr>
            <p:cNvCxnSpPr>
              <a:stCxn id="31" idx="6"/>
              <a:endCxn id="23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0C19E0-DC7D-6440-B986-F036D4C7E89A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an 22">
              <a:extLst>
                <a:ext uri="{FF2B5EF4-FFF2-40B4-BE49-F238E27FC236}">
                  <a16:creationId xmlns:a16="http://schemas.microsoft.com/office/drawing/2014/main" id="{3F470517-27B6-9B43-BDD9-E16ADA47D294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0AB6EB-599C-D14F-BDC8-E870D0A74E4F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1F9ABD7-EBE5-8645-B70A-3B658EE7C425}"/>
                </a:ext>
              </a:extLst>
            </p:cNvPr>
            <p:cNvCxnSpPr>
              <a:endCxn id="26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>
              <a:extLst>
                <a:ext uri="{FF2B5EF4-FFF2-40B4-BE49-F238E27FC236}">
                  <a16:creationId xmlns:a16="http://schemas.microsoft.com/office/drawing/2014/main" id="{C2484E29-9D64-F84F-9BB5-F934B7F90DB3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C37D065-D13D-6E44-A844-7C1C187D4035}"/>
                </a:ext>
              </a:extLst>
            </p:cNvPr>
            <p:cNvCxnSpPr>
              <a:stCxn id="28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>
              <a:extLst>
                <a:ext uri="{FF2B5EF4-FFF2-40B4-BE49-F238E27FC236}">
                  <a16:creationId xmlns:a16="http://schemas.microsoft.com/office/drawing/2014/main" id="{0DE65CD8-B22D-8E4D-B9C7-EF95A3512D8C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4A418A7-96DD-8047-931E-E30B16CEDB07}"/>
                </a:ext>
              </a:extLst>
            </p:cNvPr>
            <p:cNvCxnSpPr>
              <a:stCxn id="30" idx="2"/>
              <a:endCxn id="26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A819E5B-CD80-2643-A93E-0C3F4E651E17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3F73DCC-5C05-5B48-87B6-1D54FCE440C4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1881F807-CA0F-0F4C-9BE5-38FF3073121C}"/>
              </a:ext>
            </a:extLst>
          </p:cNvPr>
          <p:cNvSpPr/>
          <p:nvPr/>
        </p:nvSpPr>
        <p:spPr>
          <a:xfrm>
            <a:off x="1316081" y="3269217"/>
            <a:ext cx="2140183" cy="644873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AA5DAF-B6AF-6B4C-A514-1362A514DA1C}"/>
              </a:ext>
            </a:extLst>
          </p:cNvPr>
          <p:cNvGrpSpPr/>
          <p:nvPr/>
        </p:nvGrpSpPr>
        <p:grpSpPr>
          <a:xfrm>
            <a:off x="670970" y="5267465"/>
            <a:ext cx="2437500" cy="1458873"/>
            <a:chOff x="6258155" y="3091395"/>
            <a:chExt cx="3391320" cy="1678075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84DFF33-B335-2549-BB18-34C6244065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E5A1256-328A-B14D-855D-38F4B47D0E09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77B0E62E-90E4-AC4F-AECE-6F770737618E}"/>
              </a:ext>
            </a:extLst>
          </p:cNvPr>
          <p:cNvSpPr txBox="1"/>
          <p:nvPr/>
        </p:nvSpPr>
        <p:spPr>
          <a:xfrm>
            <a:off x="1481501" y="7052838"/>
            <a:ext cx="716543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Me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2F81E0-3C2F-5F47-980B-BCA949968B13}"/>
              </a:ext>
            </a:extLst>
          </p:cNvPr>
          <p:cNvSpPr txBox="1"/>
          <p:nvPr/>
        </p:nvSpPr>
        <p:spPr>
          <a:xfrm>
            <a:off x="13919087" y="7549198"/>
            <a:ext cx="910506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You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A33F44F-6E71-0B47-99C4-F301136365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83" b="96755" l="7544" r="91334">
                        <a14:foregroundMark x1="7544" y1="28609" x2="7544" y2="28609"/>
                        <a14:foregroundMark x1="8105" y1="96821" x2="8105" y2="96821"/>
                        <a14:foregroundMark x1="90586" y1="96821" x2="90586" y2="96821"/>
                        <a14:foregroundMark x1="90960" y1="28411" x2="90960" y2="28411"/>
                        <a14:foregroundMark x1="90212" y1="50795" x2="90212" y2="50795"/>
                        <a14:foregroundMark x1="90025" y1="41192" x2="90025" y2="41192"/>
                        <a14:foregroundMark x1="90586" y1="42781" x2="90586" y2="42781"/>
                        <a14:foregroundMark x1="89651" y1="49205" x2="89651" y2="49205"/>
                        <a14:foregroundMark x1="90212" y1="41391" x2="90212" y2="41391"/>
                        <a14:foregroundMark x1="90212" y1="63377" x2="90212" y2="63377"/>
                        <a14:foregroundMark x1="50499" y1="7417" x2="50499" y2="7417"/>
                        <a14:foregroundMark x1="49377" y1="2583" x2="49377" y2="2583"/>
                        <a14:foregroundMark x1="47070" y1="39801" x2="47070" y2="39801"/>
                        <a14:foregroundMark x1="18828" y1="28609" x2="47070" y2="40331"/>
                        <a14:foregroundMark x1="47070" y1="40331" x2="61845" y2="42185"/>
                        <a14:foregroundMark x1="61845" y1="42185" x2="67456" y2="45695"/>
                        <a14:foregroundMark x1="67456" y1="45695" x2="68017" y2="46424"/>
                        <a14:foregroundMark x1="8666" y1="41589" x2="8666" y2="41589"/>
                        <a14:foregroundMark x1="9414" y1="49205" x2="9414" y2="49205"/>
                        <a14:foregroundMark x1="9414" y1="56424" x2="9414" y2="56424"/>
                        <a14:foregroundMark x1="8666" y1="65430" x2="8666" y2="65430"/>
                        <a14:foregroundMark x1="8853" y1="72980" x2="8853" y2="72980"/>
                        <a14:foregroundMark x1="8853" y1="79007" x2="8853" y2="79007"/>
                        <a14:foregroundMark x1="8666" y1="88013" x2="8666" y2="88013"/>
                        <a14:foregroundMark x1="8666" y1="87417" x2="9414" y2="85629"/>
                        <a14:foregroundMark x1="9414" y1="78013" x2="9414" y2="78013"/>
                        <a14:foregroundMark x1="19763" y1="96026" x2="19763" y2="96026"/>
                        <a14:foregroundMark x1="33541" y1="96424" x2="33541" y2="96424"/>
                        <a14:foregroundMark x1="49190" y1="96623" x2="49190" y2="96623"/>
                        <a14:foregroundMark x1="42207" y1="96424" x2="42207" y2="96424"/>
                        <a14:foregroundMark x1="56110" y1="96424" x2="56110" y2="96424"/>
                        <a14:foregroundMark x1="63653" y1="96623" x2="63653" y2="96623"/>
                        <a14:foregroundMark x1="70636" y1="96623" x2="70636" y2="96623"/>
                        <a14:foregroundMark x1="77618" y1="96623" x2="77618" y2="96623"/>
                        <a14:foregroundMark x1="68766" y1="96821" x2="68766" y2="96821"/>
                        <a14:foregroundMark x1="91334" y1="57417" x2="91334" y2="57417"/>
                        <a14:foregroundMark x1="91334" y1="41391" x2="91334" y2="41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61" y="4686411"/>
            <a:ext cx="2921931" cy="20877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7DBAFA-5D7B-8A4E-B04B-8A16BC4A57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8" t="82127" r="59016" b="-1"/>
          <a:stretch/>
        </p:blipFill>
        <p:spPr>
          <a:xfrm>
            <a:off x="1316081" y="3267730"/>
            <a:ext cx="385459" cy="5569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57AD1C-77E7-3F42-AC2B-AA623259D7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4" t="82126" r="43823"/>
          <a:stretch/>
        </p:blipFill>
        <p:spPr>
          <a:xfrm>
            <a:off x="1700610" y="3263648"/>
            <a:ext cx="410816" cy="55487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A1E53E-67C1-C34A-84DA-0DB20075A262}"/>
              </a:ext>
            </a:extLst>
          </p:cNvPr>
          <p:cNvCxnSpPr>
            <a:cxnSpLocks/>
          </p:cNvCxnSpPr>
          <p:nvPr/>
        </p:nvCxnSpPr>
        <p:spPr>
          <a:xfrm>
            <a:off x="2085576" y="744440"/>
            <a:ext cx="16691" cy="306989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37C704B-C7B9-6C40-9058-6161ED541DC1}"/>
              </a:ext>
            </a:extLst>
          </p:cNvPr>
          <p:cNvCxnSpPr>
            <a:cxnSpLocks/>
          </p:cNvCxnSpPr>
          <p:nvPr/>
        </p:nvCxnSpPr>
        <p:spPr>
          <a:xfrm>
            <a:off x="1299307" y="744441"/>
            <a:ext cx="9409" cy="308431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15C8D88-F27C-C34B-A6A2-FD01883866FB}"/>
              </a:ext>
            </a:extLst>
          </p:cNvPr>
          <p:cNvCxnSpPr>
            <a:cxnSpLocks/>
          </p:cNvCxnSpPr>
          <p:nvPr/>
        </p:nvCxnSpPr>
        <p:spPr>
          <a:xfrm>
            <a:off x="1692052" y="744440"/>
            <a:ext cx="18813" cy="3084312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17613BC-5D58-F64F-B560-12D335BEA401}"/>
              </a:ext>
            </a:extLst>
          </p:cNvPr>
          <p:cNvCxnSpPr/>
          <p:nvPr/>
        </p:nvCxnSpPr>
        <p:spPr>
          <a:xfrm rot="5400000" flipH="1">
            <a:off x="1944253" y="1938384"/>
            <a:ext cx="10536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Down Arrow Callout 65">
            <a:extLst>
              <a:ext uri="{FF2B5EF4-FFF2-40B4-BE49-F238E27FC236}">
                <a16:creationId xmlns:a16="http://schemas.microsoft.com/office/drawing/2014/main" id="{D57C7611-A11E-554D-BA6B-3D305420171C}"/>
              </a:ext>
            </a:extLst>
          </p:cNvPr>
          <p:cNvSpPr/>
          <p:nvPr/>
        </p:nvSpPr>
        <p:spPr>
          <a:xfrm>
            <a:off x="246721" y="2804775"/>
            <a:ext cx="1661593" cy="2577862"/>
          </a:xfrm>
          <a:prstGeom prst="downArrowCallout">
            <a:avLst>
              <a:gd name="adj1" fmla="val 14384"/>
              <a:gd name="adj2" fmla="val 14384"/>
              <a:gd name="adj3" fmla="val 15711"/>
              <a:gd name="adj4" fmla="val 37110"/>
            </a:avLst>
          </a:prstGeom>
          <a:solidFill>
            <a:schemeClr val="accent4">
              <a:lumMod val="60000"/>
              <a:lumOff val="40000"/>
            </a:schemeClr>
          </a:solidFill>
          <a:ln w="25400" cap="flat">
            <a:solidFill>
              <a:schemeClr val="accent4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From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Address</a:t>
            </a:r>
          </a:p>
        </p:txBody>
      </p:sp>
      <p:sp>
        <p:nvSpPr>
          <p:cNvPr id="67" name="Left Arrow Callout 66">
            <a:extLst>
              <a:ext uri="{FF2B5EF4-FFF2-40B4-BE49-F238E27FC236}">
                <a16:creationId xmlns:a16="http://schemas.microsoft.com/office/drawing/2014/main" id="{03ACD0E5-571C-C146-A4BE-027F6B709BBC}"/>
              </a:ext>
            </a:extLst>
          </p:cNvPr>
          <p:cNvSpPr/>
          <p:nvPr/>
        </p:nvSpPr>
        <p:spPr>
          <a:xfrm>
            <a:off x="2321522" y="5785863"/>
            <a:ext cx="2845763" cy="964367"/>
          </a:xfrm>
          <a:prstGeom prst="leftArrowCallout">
            <a:avLst>
              <a:gd name="adj1" fmla="val 30418"/>
              <a:gd name="adj2" fmla="val 26924"/>
              <a:gd name="adj3" fmla="val 21492"/>
              <a:gd name="adj4" fmla="val 61138"/>
            </a:avLst>
          </a:prstGeom>
          <a:solidFill>
            <a:schemeClr val="accent6">
              <a:lumMod val="60000"/>
              <a:lumOff val="40000"/>
            </a:schemeClr>
          </a:solidFill>
          <a:ln w="25400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To </a:t>
            </a:r>
          </a:p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rPr>
              <a:t>Address</a:t>
            </a:r>
          </a:p>
        </p:txBody>
      </p:sp>
    </p:spTree>
    <p:extLst>
      <p:ext uri="{BB962C8B-B14F-4D97-AF65-F5344CB8AC3E}">
        <p14:creationId xmlns:p14="http://schemas.microsoft.com/office/powerpoint/2010/main" val="39916367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451 L -0.00489 0.22917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" y="116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71 0.00486 C 0.03848 0.01128 0.08076 0.01771 0.14746 0.00642 C 0.21416 -0.00469 0.32617 -0.06858 0.39649 -0.06233 C 0.4667 -0.05608 0.50713 0.02205 0.56885 0.0441 C 0.63067 0.06632 0.69893 0.0684 0.76719 0.07049 " pathEditMode="relative" ptsTypes="AAAAA">
                                      <p:cBhvr>
                                        <p:cTn id="4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6" grpId="1" animBg="1"/>
      <p:bldP spid="67" grpId="0" animBg="1"/>
      <p:bldP spid="6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90C8-D6B8-AE45-A854-CBED7A99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593" y="766884"/>
            <a:ext cx="13081000" cy="1625600"/>
          </a:xfrm>
        </p:spPr>
        <p:txBody>
          <a:bodyPr/>
          <a:lstStyle/>
          <a:p>
            <a:r>
              <a:rPr lang="en-US" dirty="0"/>
              <a:t>Multiple packets in pipeline </a:t>
            </a:r>
            <a:br>
              <a:rPr lang="en-US" dirty="0"/>
            </a:br>
            <a:r>
              <a:rPr lang="en-US" dirty="0"/>
              <a:t>at same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E48FA-85BB-CC40-8FEC-04937E0E5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79" y="811782"/>
            <a:ext cx="2647083" cy="298981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367979-3C65-2842-B3FB-70A366C22E2C}"/>
              </a:ext>
            </a:extLst>
          </p:cNvPr>
          <p:cNvCxnSpPr/>
          <p:nvPr/>
        </p:nvCxnSpPr>
        <p:spPr>
          <a:xfrm rot="5400000" flipV="1">
            <a:off x="1296219" y="2315327"/>
            <a:ext cx="3155068" cy="13294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65D20D-FA9B-634D-8963-D08B8AC3EF37}"/>
              </a:ext>
            </a:extLst>
          </p:cNvPr>
          <p:cNvCxnSpPr/>
          <p:nvPr/>
        </p:nvCxnSpPr>
        <p:spPr>
          <a:xfrm rot="5400000" flipV="1">
            <a:off x="912529" y="2319643"/>
            <a:ext cx="3155068" cy="4661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100904-27FC-064F-8F6F-C23C67A01477}"/>
              </a:ext>
            </a:extLst>
          </p:cNvPr>
          <p:cNvCxnSpPr/>
          <p:nvPr/>
        </p:nvCxnSpPr>
        <p:spPr>
          <a:xfrm rot="5400000" flipH="1">
            <a:off x="1944819" y="59336"/>
            <a:ext cx="9404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CD9B6-430C-814F-BEEA-76B4C68AB53B}"/>
              </a:ext>
            </a:extLst>
          </p:cNvPr>
          <p:cNvCxnSpPr/>
          <p:nvPr/>
        </p:nvCxnSpPr>
        <p:spPr>
          <a:xfrm rot="5400000" flipH="1">
            <a:off x="1947199" y="684326"/>
            <a:ext cx="4644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557860-9CFC-6445-A588-6595E73BC51B}"/>
              </a:ext>
            </a:extLst>
          </p:cNvPr>
          <p:cNvCxnSpPr/>
          <p:nvPr/>
        </p:nvCxnSpPr>
        <p:spPr>
          <a:xfrm rot="5400000" flipH="1">
            <a:off x="1944253" y="1309882"/>
            <a:ext cx="10536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30772B-952E-BB4C-A90D-77B016183EE6}"/>
              </a:ext>
            </a:extLst>
          </p:cNvPr>
          <p:cNvCxnSpPr>
            <a:cxnSpLocks/>
          </p:cNvCxnSpPr>
          <p:nvPr/>
        </p:nvCxnSpPr>
        <p:spPr>
          <a:xfrm>
            <a:off x="906561" y="744440"/>
            <a:ext cx="18120" cy="308431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BB518A-F7A4-FB45-A56B-0D04720CEBF7}"/>
              </a:ext>
            </a:extLst>
          </p:cNvPr>
          <p:cNvGrpSpPr/>
          <p:nvPr/>
        </p:nvGrpSpPr>
        <p:grpSpPr>
          <a:xfrm>
            <a:off x="1589699" y="5950981"/>
            <a:ext cx="13078801" cy="2482793"/>
            <a:chOff x="1440388" y="5124530"/>
            <a:chExt cx="11770921" cy="2234514"/>
          </a:xfrm>
        </p:grpSpPr>
        <p:sp>
          <p:nvSpPr>
            <p:cNvPr id="20" name="Can 19">
              <a:extLst>
                <a:ext uri="{FF2B5EF4-FFF2-40B4-BE49-F238E27FC236}">
                  <a16:creationId xmlns:a16="http://schemas.microsoft.com/office/drawing/2014/main" id="{382056FD-2A64-C249-BA5D-40916FC1F941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2F14BB-F0CE-8D49-B41F-6E4B4E961B98}"/>
                </a:ext>
              </a:extLst>
            </p:cNvPr>
            <p:cNvCxnSpPr>
              <a:stCxn id="31" idx="6"/>
              <a:endCxn id="23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0C19E0-DC7D-6440-B986-F036D4C7E89A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an 22">
              <a:extLst>
                <a:ext uri="{FF2B5EF4-FFF2-40B4-BE49-F238E27FC236}">
                  <a16:creationId xmlns:a16="http://schemas.microsoft.com/office/drawing/2014/main" id="{3F470517-27B6-9B43-BDD9-E16ADA47D294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0AB6EB-599C-D14F-BDC8-E870D0A74E4F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1F9ABD7-EBE5-8645-B70A-3B658EE7C425}"/>
                </a:ext>
              </a:extLst>
            </p:cNvPr>
            <p:cNvCxnSpPr>
              <a:endCxn id="26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an 25">
              <a:extLst>
                <a:ext uri="{FF2B5EF4-FFF2-40B4-BE49-F238E27FC236}">
                  <a16:creationId xmlns:a16="http://schemas.microsoft.com/office/drawing/2014/main" id="{C2484E29-9D64-F84F-9BB5-F934B7F90DB3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C37D065-D13D-6E44-A844-7C1C187D4035}"/>
                </a:ext>
              </a:extLst>
            </p:cNvPr>
            <p:cNvCxnSpPr>
              <a:stCxn id="28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n 27">
              <a:extLst>
                <a:ext uri="{FF2B5EF4-FFF2-40B4-BE49-F238E27FC236}">
                  <a16:creationId xmlns:a16="http://schemas.microsoft.com/office/drawing/2014/main" id="{0DE65CD8-B22D-8E4D-B9C7-EF95A3512D8C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4A418A7-96DD-8047-931E-E30B16CEDB07}"/>
                </a:ext>
              </a:extLst>
            </p:cNvPr>
            <p:cNvCxnSpPr>
              <a:stCxn id="30" idx="2"/>
              <a:endCxn id="26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A819E5B-CD80-2643-A93E-0C3F4E651E17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3F73DCC-5C05-5B48-87B6-1D54FCE440C4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1881F807-CA0F-0F4C-9BE5-38FF3073121C}"/>
              </a:ext>
            </a:extLst>
          </p:cNvPr>
          <p:cNvSpPr/>
          <p:nvPr/>
        </p:nvSpPr>
        <p:spPr>
          <a:xfrm>
            <a:off x="1316081" y="3269217"/>
            <a:ext cx="2140183" cy="644873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AA5DAF-B6AF-6B4C-A514-1362A514DA1C}"/>
              </a:ext>
            </a:extLst>
          </p:cNvPr>
          <p:cNvGrpSpPr/>
          <p:nvPr/>
        </p:nvGrpSpPr>
        <p:grpSpPr>
          <a:xfrm>
            <a:off x="11694302" y="5492591"/>
            <a:ext cx="2437500" cy="1458873"/>
            <a:chOff x="6258155" y="3091395"/>
            <a:chExt cx="3391320" cy="1678075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84DFF33-B335-2549-BB18-34C6244065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E5A1256-328A-B14D-855D-38F4B47D0E09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77B0E62E-90E4-AC4F-AECE-6F770737618E}"/>
              </a:ext>
            </a:extLst>
          </p:cNvPr>
          <p:cNvSpPr txBox="1"/>
          <p:nvPr/>
        </p:nvSpPr>
        <p:spPr>
          <a:xfrm>
            <a:off x="1481501" y="7052838"/>
            <a:ext cx="716543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Me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2F81E0-3C2F-5F47-980B-BCA949968B13}"/>
              </a:ext>
            </a:extLst>
          </p:cNvPr>
          <p:cNvSpPr txBox="1"/>
          <p:nvPr/>
        </p:nvSpPr>
        <p:spPr>
          <a:xfrm>
            <a:off x="13919087" y="7549198"/>
            <a:ext cx="910506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461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You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A1E53E-67C1-C34A-84DA-0DB20075A262}"/>
              </a:ext>
            </a:extLst>
          </p:cNvPr>
          <p:cNvCxnSpPr>
            <a:cxnSpLocks/>
          </p:cNvCxnSpPr>
          <p:nvPr/>
        </p:nvCxnSpPr>
        <p:spPr>
          <a:xfrm>
            <a:off x="2085576" y="744440"/>
            <a:ext cx="16691" cy="306989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37C704B-C7B9-6C40-9058-6161ED541DC1}"/>
              </a:ext>
            </a:extLst>
          </p:cNvPr>
          <p:cNvCxnSpPr>
            <a:cxnSpLocks/>
          </p:cNvCxnSpPr>
          <p:nvPr/>
        </p:nvCxnSpPr>
        <p:spPr>
          <a:xfrm>
            <a:off x="1299307" y="744441"/>
            <a:ext cx="9409" cy="308431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15C8D88-F27C-C34B-A6A2-FD01883866FB}"/>
              </a:ext>
            </a:extLst>
          </p:cNvPr>
          <p:cNvCxnSpPr>
            <a:cxnSpLocks/>
          </p:cNvCxnSpPr>
          <p:nvPr/>
        </p:nvCxnSpPr>
        <p:spPr>
          <a:xfrm>
            <a:off x="1692052" y="744440"/>
            <a:ext cx="18813" cy="3084312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17613BC-5D58-F64F-B560-12D335BEA401}"/>
              </a:ext>
            </a:extLst>
          </p:cNvPr>
          <p:cNvCxnSpPr/>
          <p:nvPr/>
        </p:nvCxnSpPr>
        <p:spPr>
          <a:xfrm rot="5400000" flipH="1">
            <a:off x="1944253" y="1938384"/>
            <a:ext cx="10536" cy="2647083"/>
          </a:xfrm>
          <a:prstGeom prst="line">
            <a:avLst/>
          </a:prstGeom>
          <a:noFill/>
          <a:ln w="19050" cap="flat">
            <a:solidFill>
              <a:srgbClr val="FFFF00"/>
            </a:solidFill>
            <a:prstDash val="sys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F531396-A44D-AB4C-A729-409F2FA613E0}"/>
              </a:ext>
            </a:extLst>
          </p:cNvPr>
          <p:cNvGrpSpPr/>
          <p:nvPr/>
        </p:nvGrpSpPr>
        <p:grpSpPr>
          <a:xfrm>
            <a:off x="9119822" y="4867538"/>
            <a:ext cx="2437500" cy="1458873"/>
            <a:chOff x="6258155" y="3091395"/>
            <a:chExt cx="3391320" cy="1678075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8C2B28C-9553-774D-A855-02C9969C37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5177E8B-E674-2042-AF64-60E140471C5F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FC78E0E-2300-8348-BE6C-68CDF6E75AA4}"/>
              </a:ext>
            </a:extLst>
          </p:cNvPr>
          <p:cNvGrpSpPr/>
          <p:nvPr/>
        </p:nvGrpSpPr>
        <p:grpSpPr>
          <a:xfrm>
            <a:off x="6299615" y="4724194"/>
            <a:ext cx="2437500" cy="1458873"/>
            <a:chOff x="6258155" y="3091395"/>
            <a:chExt cx="3391320" cy="1678075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E071915-26B6-C441-B2CA-28E6D6A090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6014CCA-C94B-A74D-8C9B-AA45941D9C5C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9C143D7-FF51-1443-B4CE-C792B7596E69}"/>
              </a:ext>
            </a:extLst>
          </p:cNvPr>
          <p:cNvGrpSpPr/>
          <p:nvPr/>
        </p:nvGrpSpPr>
        <p:grpSpPr>
          <a:xfrm>
            <a:off x="3707724" y="4941092"/>
            <a:ext cx="2437500" cy="1458873"/>
            <a:chOff x="6258155" y="3091395"/>
            <a:chExt cx="3391320" cy="1678075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85991928-184F-7640-B7E9-5556DEF31A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59F3248-5C6C-C14B-9D8E-71D8043EB834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9CB031A-6101-4E47-AAB7-2871F048891D}"/>
              </a:ext>
            </a:extLst>
          </p:cNvPr>
          <p:cNvGrpSpPr/>
          <p:nvPr/>
        </p:nvGrpSpPr>
        <p:grpSpPr>
          <a:xfrm>
            <a:off x="1115833" y="5157990"/>
            <a:ext cx="2437500" cy="1458873"/>
            <a:chOff x="6258155" y="3091395"/>
            <a:chExt cx="3391320" cy="1678075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0E1189FC-2D34-4F42-BB2E-07827070AA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26" t="16573" r="5663" b="17362"/>
            <a:stretch/>
          </p:blipFill>
          <p:spPr>
            <a:xfrm>
              <a:off x="6258155" y="3091395"/>
              <a:ext cx="3391320" cy="16780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5FC019D-712F-BE4B-8131-F89845B6F653}"/>
                </a:ext>
              </a:extLst>
            </p:cNvPr>
            <p:cNvSpPr txBox="1"/>
            <p:nvPr/>
          </p:nvSpPr>
          <p:spPr>
            <a:xfrm>
              <a:off x="6451284" y="3256277"/>
              <a:ext cx="1227900" cy="410369"/>
            </a:xfrm>
            <a:prstGeom prst="rect">
              <a:avLst/>
            </a:prstGeom>
            <a:solidFill>
              <a:srgbClr val="F7F1E9"/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Nick McKeown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Gates 344, </a:t>
              </a:r>
              <a:r>
                <a:rPr kumimoji="0" lang="en-US" sz="7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Gill Sans"/>
                </a:rPr>
                <a:t>Stanford University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Stanford, CA 94305-9030</a:t>
              </a:r>
            </a:p>
            <a:p>
              <a:pPr marL="0" marR="0" indent="0" algn="l" defTabSz="546100" rtl="0" fontAlgn="auto" latinLnBrk="1" hangingPunct="0">
                <a:lnSpc>
                  <a:spcPts val="6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700" dirty="0">
                  <a:solidFill>
                    <a:srgbClr val="000000"/>
                  </a:solidFill>
                </a:rPr>
                <a:t>USA</a:t>
              </a:r>
              <a:endParaRPr kumimoji="0" lang="en-US" sz="7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9022528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46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46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46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46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21444</TotalTime>
  <Words>2134</Words>
  <Application>Microsoft Macintosh PowerPoint</Application>
  <PresentationFormat>Custom</PresentationFormat>
  <Paragraphs>371</Paragraphs>
  <Slides>48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Arial</vt:lpstr>
      <vt:lpstr>Calibri</vt:lpstr>
      <vt:lpstr>Cambria Math</vt:lpstr>
      <vt:lpstr>Courier</vt:lpstr>
      <vt:lpstr>Courier New</vt:lpstr>
      <vt:lpstr>Gill Sans</vt:lpstr>
      <vt:lpstr>Helvetica</vt:lpstr>
      <vt:lpstr>Lucida Grande</vt:lpstr>
      <vt:lpstr>Times New Roman</vt:lpstr>
      <vt:lpstr>White</vt:lpstr>
      <vt:lpstr>How the Internet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more accurate model</vt:lpstr>
      <vt:lpstr>Multiple packets in pipeline  at same time</vt:lpstr>
      <vt:lpstr>Packets may be damaged</vt:lpstr>
      <vt:lpstr>Packets may arrive out of order</vt:lpstr>
      <vt:lpstr>Packets may be duplicated</vt:lpstr>
      <vt:lpstr>They may not arrive at all!</vt:lpstr>
      <vt:lpstr>Summary so far</vt:lpstr>
      <vt:lpstr>How packets find their way across the Internet</vt:lpstr>
      <vt:lpstr>Internet addresses</vt:lpstr>
      <vt:lpstr>Internet Addresses (“IP address”)</vt:lpstr>
      <vt:lpstr>Routers forward packets  one at a time.</vt:lpstr>
      <vt:lpstr>IP Addresses</vt:lpstr>
      <vt:lpstr>Can we see the path our packets take?</vt:lpstr>
      <vt:lpstr>ping www.doshisha.ac.jp</vt:lpstr>
      <vt:lpstr>PowerPoint Presentation</vt:lpstr>
      <vt:lpstr>PowerPoint Presentation</vt:lpstr>
      <vt:lpstr>traceroute</vt:lpstr>
      <vt:lpstr>From Stanford to  Doshisha University (Kyoto)</vt:lpstr>
      <vt:lpstr>PowerPoint Presentation</vt:lpstr>
      <vt:lpstr>PowerPoint Presentation</vt:lpstr>
      <vt:lpstr>Try traceroute to….</vt:lpstr>
      <vt:lpstr>PowerPoint Presentation</vt:lpstr>
      <vt:lpstr>Competition (optional)</vt:lpstr>
      <vt:lpstr>Summary so far</vt:lpstr>
      <vt:lpstr>The Internet cannot be trusted!!</vt:lpstr>
      <vt:lpstr>Sending data reliably over an Internet that is unreliable</vt:lpstr>
      <vt:lpstr>How Network Applications Communicate</vt:lpstr>
      <vt:lpstr>Byte Stream Model</vt:lpstr>
      <vt:lpstr>Byte Stream Model</vt:lpstr>
      <vt:lpstr>Byte Stream Model</vt:lpstr>
      <vt:lpstr>World Wide Web (HTTP)</vt:lpstr>
      <vt:lpstr>World Wide Web (HTTP)</vt:lpstr>
      <vt:lpstr>World Wide Web (HTTP)</vt:lpstr>
      <vt:lpstr>PowerPoint Presentation</vt:lpstr>
      <vt:lpstr>TCP’s job</vt:lpstr>
      <vt:lpstr>PowerPoint Presentation</vt:lpstr>
      <vt:lpstr>Packets are “encapsulated” by different “layers” of processing</vt:lpstr>
      <vt:lpstr>http client (e.g. Chrome)</vt:lpstr>
      <vt:lpstr>Here it goes….</vt:lpstr>
      <vt:lpstr>http server (e.g. www.google.com)</vt:lpstr>
      <vt:lpstr>Summary of what we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Networked Applications</dc:title>
  <cp:lastModifiedBy>Nick W McKeown</cp:lastModifiedBy>
  <cp:revision>142</cp:revision>
  <cp:lastPrinted>2019-09-25T18:11:43Z</cp:lastPrinted>
  <dcterms:modified xsi:type="dcterms:W3CDTF">2020-09-16T22:40:09Z</dcterms:modified>
</cp:coreProperties>
</file>